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CD95B-10B1-4762-AB43-6E548D5996CD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50B5-06DE-4FD1-81BB-CBB24982A1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616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50B5-06DE-4FD1-81BB-CBB24982A13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2367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267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2988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78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475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45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887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48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6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3043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43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394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2CA1C-8A2D-4148-AD15-7D8ACF56516C}" type="datetimeFigureOut">
              <a:rPr lang="de-DE" smtClean="0"/>
              <a:t>08.10.2019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9E8BA-0BEC-439C-9E06-90F6489255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8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124745"/>
            <a:ext cx="7772400" cy="1470025"/>
          </a:xfrm>
        </p:spPr>
        <p:txBody>
          <a:bodyPr/>
          <a:lstStyle/>
          <a:p>
            <a:r>
              <a:rPr lang="de-DE" dirty="0" smtClean="0"/>
              <a:t>Informationen zur Schwerpunktbereichsprüfung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0800" cy="1752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de-DE" sz="4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Rechtsgrundlagen: </a:t>
            </a:r>
          </a:p>
          <a:p>
            <a:pPr marL="457200" indent="-457200" algn="l">
              <a:buFontTx/>
              <a:buChar char="-"/>
            </a:pPr>
            <a:r>
              <a:rPr lang="de-DE" sz="4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§§ 22 – 30 PrüfO</a:t>
            </a:r>
          </a:p>
          <a:p>
            <a:pPr marL="457200" indent="-457200" algn="l">
              <a:buFontTx/>
              <a:buChar char="-"/>
            </a:pPr>
            <a:r>
              <a:rPr lang="de-DE" sz="4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Studienpläne für die Schwerpunktbereiche</a:t>
            </a:r>
          </a:p>
          <a:p>
            <a:pPr algn="l"/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244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Reihenfolge der Ersten Prüfung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Empfohlene Reihenfolge laut Studienplan</a:t>
            </a:r>
          </a:p>
          <a:p>
            <a:pPr marL="457200" lvl="1" indent="0">
              <a:buNone/>
            </a:pPr>
            <a:r>
              <a:rPr lang="de-DE" dirty="0" smtClean="0"/>
              <a:t>5.-6. Semester:	Schwerpunkt</a:t>
            </a:r>
          </a:p>
          <a:p>
            <a:pPr marL="457200" lvl="1" indent="0">
              <a:buNone/>
            </a:pPr>
            <a:r>
              <a:rPr lang="de-DE" dirty="0" smtClean="0"/>
              <a:t>7.-8. Semester: 	Unirep</a:t>
            </a:r>
          </a:p>
          <a:p>
            <a:pPr marL="457200" lvl="1" indent="0">
              <a:buNone/>
            </a:pPr>
            <a:r>
              <a:rPr lang="de-DE" dirty="0" smtClean="0"/>
              <a:t>9. Semester: 	Freischuss</a:t>
            </a:r>
          </a:p>
          <a:p>
            <a:endParaRPr lang="de-DE" dirty="0" smtClean="0"/>
          </a:p>
          <a:p>
            <a:r>
              <a:rPr lang="de-DE" dirty="0" smtClean="0"/>
              <a:t>Vorziehen der staatlichen Prüfung </a:t>
            </a:r>
          </a:p>
          <a:p>
            <a:pPr marL="457200" lvl="1" indent="0">
              <a:buNone/>
            </a:pPr>
            <a:r>
              <a:rPr lang="de-DE" dirty="0" smtClean="0"/>
              <a:t>- grundsätzlich zulässig</a:t>
            </a:r>
          </a:p>
          <a:p>
            <a:pPr marL="457200" lvl="1" indent="0">
              <a:buNone/>
            </a:pPr>
            <a:r>
              <a:rPr lang="de-DE" dirty="0" smtClean="0"/>
              <a:t>- </a:t>
            </a:r>
            <a:r>
              <a:rPr lang="de-DE" dirty="0"/>
              <a:t>a</a:t>
            </a:r>
            <a:r>
              <a:rPr lang="de-DE" dirty="0" smtClean="0"/>
              <a:t>ber nicht empfohlen</a:t>
            </a:r>
          </a:p>
          <a:p>
            <a:pPr lvl="1"/>
            <a:endParaRPr lang="de-DE" dirty="0" smtClean="0"/>
          </a:p>
          <a:p>
            <a:pPr>
              <a:buFontTx/>
              <a:buChar char="-"/>
            </a:pPr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58904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Noch Fragen?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Sprechstunde Dr. Annette Barkey-Heine</a:t>
            </a:r>
            <a:endParaRPr lang="de-DE" dirty="0"/>
          </a:p>
          <a:p>
            <a:r>
              <a:rPr lang="de-DE" dirty="0"/>
              <a:t>täglich 10.00 - 12.30 Uhr</a:t>
            </a:r>
          </a:p>
          <a:p>
            <a:r>
              <a:rPr lang="de-DE" dirty="0"/>
              <a:t>telefonisch: Mo - Do 14.00 - 15.00 Uhr</a:t>
            </a:r>
          </a:p>
          <a:p>
            <a:r>
              <a:rPr lang="de-DE" dirty="0"/>
              <a:t>Raum 208 Alte UB (Bispinghof 24-25)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357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Vorstellung der einzelnen Schwerpunktbereiche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de-DE" b="1" dirty="0" smtClean="0"/>
          </a:p>
          <a:p>
            <a:r>
              <a:rPr lang="de-DE" b="1" dirty="0" smtClean="0"/>
              <a:t>Schwerpunkt 9:	</a:t>
            </a:r>
            <a:r>
              <a:rPr lang="de-DE" b="1" dirty="0"/>
              <a:t> Rechtswissenschaft in Europa (Prof. Dr. </a:t>
            </a:r>
            <a:r>
              <a:rPr lang="de-DE" b="1" dirty="0" smtClean="0"/>
              <a:t>Oestmann)</a:t>
            </a:r>
          </a:p>
          <a:p>
            <a:endParaRPr lang="de-DE" b="1" dirty="0" smtClean="0"/>
          </a:p>
          <a:p>
            <a:r>
              <a:rPr lang="de-DE" b="1" dirty="0" smtClean="0"/>
              <a:t>Schwerpunkt 8:	</a:t>
            </a:r>
            <a:r>
              <a:rPr lang="de-DE" b="1" dirty="0"/>
              <a:t>Steuerrecht (Prof. </a:t>
            </a:r>
            <a:r>
              <a:rPr lang="de-DE" b="1" dirty="0" err="1"/>
              <a:t>Dres</a:t>
            </a:r>
            <a:r>
              <a:rPr lang="de-DE" b="1" dirty="0"/>
              <a:t>. Krumm und Englisch</a:t>
            </a:r>
            <a:r>
              <a:rPr lang="de-DE" b="1" dirty="0" smtClean="0"/>
              <a:t>)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b="1" dirty="0"/>
              <a:t>Schwerpunkt 6:	Öffentliches Recht (Prof. Dr. Wißmann)</a:t>
            </a:r>
            <a:endParaRPr lang="de-DE" b="1" dirty="0"/>
          </a:p>
          <a:p>
            <a:endParaRPr lang="de-DE" b="1" dirty="0" smtClean="0"/>
          </a:p>
          <a:p>
            <a:r>
              <a:rPr lang="de-DE" b="1" dirty="0" smtClean="0"/>
              <a:t>Schwerpunkt 5:	Rechtsgestaltung und Streitbeilegung (Prof. Dr. Saenger)</a:t>
            </a:r>
          </a:p>
          <a:p>
            <a:endParaRPr lang="de-DE" b="1" dirty="0" smtClean="0"/>
          </a:p>
          <a:p>
            <a:r>
              <a:rPr lang="de-DE" b="1" dirty="0"/>
              <a:t>Schwerpunkt 4:	Internationales Recht, Europäisches Recht, IPR (Prof. </a:t>
            </a:r>
            <a:r>
              <a:rPr lang="de-DE" b="1" dirty="0" err="1"/>
              <a:t>Dres</a:t>
            </a:r>
            <a:r>
              <a:rPr lang="de-DE" b="1" dirty="0"/>
              <a:t>. Mäsch und Petersen)</a:t>
            </a:r>
          </a:p>
          <a:p>
            <a:endParaRPr lang="de-DE" b="1" dirty="0" smtClean="0"/>
          </a:p>
          <a:p>
            <a:r>
              <a:rPr lang="de-DE" b="1" dirty="0" smtClean="0"/>
              <a:t>Schwerpunkt </a:t>
            </a:r>
            <a:r>
              <a:rPr lang="de-DE" b="1" dirty="0" smtClean="0"/>
              <a:t>3:	Information-, Telekommunikations- und Medienrecht (Prof. </a:t>
            </a:r>
            <a:r>
              <a:rPr lang="de-DE" b="1" dirty="0" err="1" smtClean="0"/>
              <a:t>Dres</a:t>
            </a:r>
            <a:r>
              <a:rPr lang="de-DE" b="1" dirty="0" smtClean="0"/>
              <a:t>. Hoeren und Holznagel)</a:t>
            </a:r>
          </a:p>
          <a:p>
            <a:endParaRPr lang="de-DE" b="1" dirty="0" smtClean="0"/>
          </a:p>
          <a:p>
            <a:r>
              <a:rPr lang="de-DE" b="1" dirty="0"/>
              <a:t>Schwerpunkt 2:	Arbeit und Soziales (Prof. </a:t>
            </a:r>
            <a:r>
              <a:rPr lang="de-DE" b="1" dirty="0" err="1"/>
              <a:t>Dres</a:t>
            </a:r>
            <a:r>
              <a:rPr lang="de-DE" b="1" dirty="0"/>
              <a:t>. Höpfner und Schüren)</a:t>
            </a:r>
          </a:p>
          <a:p>
            <a:endParaRPr lang="de-DE" b="1" dirty="0" smtClean="0"/>
          </a:p>
          <a:p>
            <a:r>
              <a:rPr lang="de-DE" b="1" dirty="0" smtClean="0"/>
              <a:t>Schwerpunkt </a:t>
            </a:r>
            <a:r>
              <a:rPr lang="de-DE" b="1" dirty="0"/>
              <a:t>1:	Wirtschaft und Unternehmen (Prof. </a:t>
            </a:r>
            <a:r>
              <a:rPr lang="de-DE" b="1" dirty="0" err="1"/>
              <a:t>Dres</a:t>
            </a:r>
            <a:r>
              <a:rPr lang="de-DE" b="1" dirty="0"/>
              <a:t>. Casper und Pohlmann</a:t>
            </a:r>
            <a:r>
              <a:rPr lang="de-DE" b="1" dirty="0" smtClean="0"/>
              <a:t>)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b="1" dirty="0" smtClean="0"/>
              <a:t>Schwerpunkt </a:t>
            </a:r>
            <a:r>
              <a:rPr lang="de-DE" b="1" dirty="0" smtClean="0"/>
              <a:t>7:</a:t>
            </a:r>
            <a:r>
              <a:rPr lang="de-DE" sz="3200" b="1" dirty="0" smtClean="0"/>
              <a:t> 	</a:t>
            </a:r>
            <a:r>
              <a:rPr lang="de-DE" b="1" dirty="0"/>
              <a:t>Kriminalwissenschaften (Prof. </a:t>
            </a:r>
            <a:r>
              <a:rPr lang="de-DE" b="1" dirty="0" err="1"/>
              <a:t>Dres</a:t>
            </a:r>
            <a:r>
              <a:rPr lang="de-DE" b="1" dirty="0"/>
              <a:t>. Boers, Deiters und Vormbaum</a:t>
            </a:r>
            <a:r>
              <a:rPr lang="de-DE" b="1" dirty="0" smtClean="0"/>
              <a:t>)</a:t>
            </a:r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pPr marL="0" indent="0">
              <a:buNone/>
            </a:pPr>
            <a:r>
              <a:rPr lang="de-DE" b="1" dirty="0" smtClean="0">
                <a:solidFill>
                  <a:srgbClr val="FF0000"/>
                </a:solidFill>
              </a:rPr>
              <a:t>	Organisatorisches: Sprechstunde Dr. Barkey-Heine, AUB 208, täglich 10 – 12.30 Uhr</a:t>
            </a:r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41792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Aufbau der Schwerpunktbereichsprüfung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2 Semester Dauer, 30 Credits</a:t>
            </a:r>
          </a:p>
          <a:p>
            <a:r>
              <a:rPr lang="de-DE" dirty="0" smtClean="0"/>
              <a:t>Ein Seminar (9 Credits)</a:t>
            </a:r>
          </a:p>
          <a:p>
            <a:r>
              <a:rPr lang="de-DE" dirty="0" smtClean="0"/>
              <a:t>7 Vorlesungen mit Klausur (21 Credits)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der: </a:t>
            </a:r>
          </a:p>
          <a:p>
            <a:pPr lvl="2"/>
            <a:r>
              <a:rPr lang="de-DE" dirty="0" smtClean="0"/>
              <a:t>SB 9: </a:t>
            </a:r>
          </a:p>
          <a:p>
            <a:pPr lvl="3"/>
            <a:r>
              <a:rPr lang="de-DE" dirty="0"/>
              <a:t>Drei Seminare (2 x 9 Credits + 1 x Kurzversion 6 Credits)</a:t>
            </a:r>
          </a:p>
          <a:p>
            <a:pPr lvl="3"/>
            <a:r>
              <a:rPr lang="de-DE" dirty="0"/>
              <a:t>zwei Vorlesungen mit Klausur (6 Credits</a:t>
            </a:r>
            <a:r>
              <a:rPr lang="de-DE" dirty="0" smtClean="0"/>
              <a:t>)</a:t>
            </a:r>
          </a:p>
          <a:p>
            <a:pPr lvl="2"/>
            <a:r>
              <a:rPr lang="de-DE" dirty="0" smtClean="0"/>
              <a:t>SB 6</a:t>
            </a:r>
          </a:p>
          <a:p>
            <a:pPr lvl="3"/>
            <a:r>
              <a:rPr lang="de-DE" dirty="0" smtClean="0"/>
              <a:t>Zwei Seminare (2 x 9 Credits)</a:t>
            </a:r>
          </a:p>
          <a:p>
            <a:pPr lvl="3"/>
            <a:r>
              <a:rPr lang="de-DE" dirty="0" smtClean="0"/>
              <a:t>vier Vorlesungen mit Klausur (12 Credits)</a:t>
            </a:r>
          </a:p>
        </p:txBody>
      </p:sp>
    </p:spTree>
    <p:extLst>
      <p:ext uri="{BB962C8B-B14F-4D97-AF65-F5344CB8AC3E}">
        <p14:creationId xmlns:p14="http://schemas.microsoft.com/office/powerpoint/2010/main" val="378350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Zulassungsvoraussetzungen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Zwischenprüfung in Münster bestanden</a:t>
            </a:r>
          </a:p>
          <a:p>
            <a:r>
              <a:rPr lang="de-DE" dirty="0" smtClean="0"/>
              <a:t>Studienortwechsler: ZP + eine Hausarbeit</a:t>
            </a:r>
          </a:p>
          <a:p>
            <a:pPr marL="457200" lvl="1" indent="0">
              <a:buNone/>
            </a:pPr>
            <a:r>
              <a:rPr lang="de-DE" dirty="0" smtClean="0"/>
              <a:t>	</a:t>
            </a:r>
            <a:r>
              <a:rPr lang="de-DE" dirty="0" err="1" smtClean="0"/>
              <a:t>Studienortwechslersprechstunde</a:t>
            </a:r>
            <a:r>
              <a:rPr lang="de-DE" dirty="0" smtClean="0"/>
              <a:t>: Frau Töpfer, 	Mittwochs 9 – 12 Uhr, Raum JUR 205b</a:t>
            </a:r>
          </a:p>
        </p:txBody>
      </p:sp>
    </p:spTree>
    <p:extLst>
      <p:ext uri="{BB962C8B-B14F-4D97-AF65-F5344CB8AC3E}">
        <p14:creationId xmlns:p14="http://schemas.microsoft.com/office/powerpoint/2010/main" val="197810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Das Grundlagenfach im Schwerpunktbereich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i</a:t>
            </a:r>
            <a:r>
              <a:rPr lang="de-DE" dirty="0" smtClean="0"/>
              <a:t>st im VK der </a:t>
            </a:r>
            <a:r>
              <a:rPr lang="de-DE" u="sng" dirty="0" smtClean="0"/>
              <a:t>Studienphase Schwerpunktbereich </a:t>
            </a:r>
            <a:r>
              <a:rPr lang="de-DE" dirty="0" smtClean="0"/>
              <a:t>zugeordnet</a:t>
            </a:r>
          </a:p>
          <a:p>
            <a:r>
              <a:rPr lang="de-DE" dirty="0"/>
              <a:t>i</a:t>
            </a:r>
            <a:r>
              <a:rPr lang="de-DE" dirty="0" smtClean="0"/>
              <a:t>st </a:t>
            </a:r>
            <a:r>
              <a:rPr lang="de-DE" u="sng" dirty="0" smtClean="0"/>
              <a:t>für alle Schwerpunktbereiche</a:t>
            </a:r>
            <a:r>
              <a:rPr lang="de-DE" dirty="0" smtClean="0"/>
              <a:t> zugelassen</a:t>
            </a:r>
            <a:endParaRPr lang="de-DE" dirty="0"/>
          </a:p>
          <a:p>
            <a:r>
              <a:rPr lang="de-DE" dirty="0" smtClean="0"/>
              <a:t>im WS 2019/20:</a:t>
            </a:r>
          </a:p>
          <a:p>
            <a:pPr lvl="1"/>
            <a:r>
              <a:rPr lang="de-DE" dirty="0" smtClean="0"/>
              <a:t>Kriminologie </a:t>
            </a:r>
            <a:r>
              <a:rPr lang="de-DE" dirty="0"/>
              <a:t>und Kriminalsoziologie </a:t>
            </a:r>
          </a:p>
          <a:p>
            <a:pPr lvl="1"/>
            <a:r>
              <a:rPr lang="de-DE" dirty="0"/>
              <a:t>Einführung in die Rechtsvergleichung   </a:t>
            </a:r>
          </a:p>
          <a:p>
            <a:pPr lvl="1"/>
            <a:r>
              <a:rPr lang="de-DE" dirty="0"/>
              <a:t>Privatrechtsgeschichte   </a:t>
            </a:r>
          </a:p>
          <a:p>
            <a:pPr lvl="1"/>
            <a:r>
              <a:rPr lang="de-DE" dirty="0"/>
              <a:t>Vertiefung der Verfassungsgeschichte</a:t>
            </a:r>
          </a:p>
          <a:p>
            <a:pPr lvl="1"/>
            <a:r>
              <a:rPr lang="de-DE" dirty="0"/>
              <a:t>Rechtssoziologie für Schwerpunkt-Studierende   </a:t>
            </a:r>
          </a:p>
          <a:p>
            <a:pPr lvl="1"/>
            <a:r>
              <a:rPr lang="de-DE" dirty="0"/>
              <a:t>Römisches Privatrecht (Römisches Vermögensrecht</a:t>
            </a:r>
            <a:r>
              <a:rPr lang="de-DE" dirty="0" smtClean="0"/>
              <a:t>)</a:t>
            </a:r>
            <a:r>
              <a:rPr lang="de-DE" dirty="0"/>
              <a:t>	</a:t>
            </a:r>
          </a:p>
          <a:p>
            <a:pPr lvl="1"/>
            <a:r>
              <a:rPr lang="de-DE" dirty="0" smtClean="0"/>
              <a:t>Einführung in die VWL (FB </a:t>
            </a:r>
            <a:r>
              <a:rPr lang="de-DE" dirty="0" err="1" smtClean="0"/>
              <a:t>Wiwi</a:t>
            </a:r>
            <a:r>
              <a:rPr lang="de-D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79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Anmeldeverfahren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Keine </a:t>
            </a:r>
            <a:r>
              <a:rPr lang="de-DE" dirty="0"/>
              <a:t>A</a:t>
            </a:r>
            <a:r>
              <a:rPr lang="de-DE" dirty="0" smtClean="0"/>
              <a:t>nmeldung zu Vorlesungen</a:t>
            </a:r>
          </a:p>
          <a:p>
            <a:r>
              <a:rPr lang="de-DE" dirty="0" smtClean="0"/>
              <a:t>Anmeldung zu Prüfungen in WILMA II</a:t>
            </a:r>
          </a:p>
          <a:p>
            <a:r>
              <a:rPr lang="de-DE" dirty="0" smtClean="0"/>
              <a:t>Anmeldefrist </a:t>
            </a:r>
            <a:r>
              <a:rPr lang="de-DE" dirty="0" smtClean="0">
                <a:solidFill>
                  <a:srgbClr val="FF0000"/>
                </a:solidFill>
              </a:rPr>
              <a:t>(Achtung, verkürzt!):</a:t>
            </a:r>
            <a:r>
              <a:rPr lang="de-DE" dirty="0" smtClean="0"/>
              <a:t> </a:t>
            </a:r>
            <a:r>
              <a:rPr lang="de-DE" u="sng" dirty="0" err="1" smtClean="0"/>
              <a:t>vorletzer</a:t>
            </a:r>
            <a:r>
              <a:rPr lang="de-DE" dirty="0" smtClean="0"/>
              <a:t> Montag </a:t>
            </a:r>
            <a:r>
              <a:rPr lang="de-DE" u="sng" dirty="0" smtClean="0"/>
              <a:t>vor</a:t>
            </a:r>
            <a:r>
              <a:rPr lang="de-DE" dirty="0" smtClean="0"/>
              <a:t> der Klausurwoche 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Fristende im WS: 13.01.2020</a:t>
            </a:r>
          </a:p>
          <a:p>
            <a:r>
              <a:rPr lang="de-DE" dirty="0" smtClean="0"/>
              <a:t>Frühzeitige Anmeldung für vorgezogene Klausuren und besondere Veranstaltungen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03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Seminare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Seminararbeit </a:t>
            </a:r>
            <a:r>
              <a:rPr lang="de-DE" dirty="0"/>
              <a:t>in den </a:t>
            </a:r>
            <a:r>
              <a:rPr lang="de-DE" dirty="0" smtClean="0"/>
              <a:t>Semesterferien nach dem 5. Semester (auch später möglich)</a:t>
            </a:r>
            <a:endParaRPr lang="de-DE" dirty="0"/>
          </a:p>
          <a:p>
            <a:r>
              <a:rPr lang="de-DE" dirty="0" smtClean="0"/>
              <a:t>Mündliche Präsentation im folgenden </a:t>
            </a:r>
          </a:p>
          <a:p>
            <a:pPr marL="0" indent="0">
              <a:buNone/>
            </a:pPr>
            <a:r>
              <a:rPr lang="de-DE" dirty="0" smtClean="0"/>
              <a:t>    Semester</a:t>
            </a:r>
          </a:p>
          <a:p>
            <a:r>
              <a:rPr lang="de-DE" dirty="0" smtClean="0"/>
              <a:t>Anmeldefrist: 3 Wochen vor Vorlesungsende (13.01.2020)</a:t>
            </a:r>
          </a:p>
          <a:p>
            <a:r>
              <a:rPr lang="de-DE" dirty="0" smtClean="0"/>
              <a:t>Keinen Seminarplatz bekommen? 				Restplatzbörse!</a:t>
            </a:r>
          </a:p>
          <a:p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971600" y="549156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7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Wechsel des Schwerpunktbereichs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Einmaliger Wechsel möglich</a:t>
            </a:r>
          </a:p>
          <a:p>
            <a:r>
              <a:rPr lang="de-DE" dirty="0" smtClean="0"/>
              <a:t>Spätestens im 2. SP-Semester, vor der nächsten Klausuranmeldung (Frist gilt nicht für das Grundlagenfach)</a:t>
            </a:r>
          </a:p>
          <a:p>
            <a:r>
              <a:rPr lang="de-DE" dirty="0" smtClean="0"/>
              <a:t>Passende Teilprüfungen können „stehenbleiben“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827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Durchfallen und Wiederholen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SP-Gesamtnote &lt; 4 Punkte: durchgefallen</a:t>
            </a:r>
          </a:p>
          <a:p>
            <a:r>
              <a:rPr lang="de-DE" dirty="0" smtClean="0"/>
              <a:t>SP-Klausurdurchschnittsnote &lt; 3,5 Punkte: durchgefallen</a:t>
            </a:r>
          </a:p>
          <a:p>
            <a:r>
              <a:rPr lang="de-DE" dirty="0" smtClean="0"/>
              <a:t>Nicht bestandene Teilprüfungen dürfen nur wiederholt werden, wenn die SP insgesamt nicht bestanden ist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875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</Words>
  <Application>Microsoft Office PowerPoint</Application>
  <PresentationFormat>Bildschirmpräsentation (4:3)</PresentationFormat>
  <Paragraphs>94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Calibri</vt:lpstr>
      <vt:lpstr>Larissa</vt:lpstr>
      <vt:lpstr>Informationen zur Schwerpunktbereichsprüfung</vt:lpstr>
      <vt:lpstr>Vorstellung der einzelnen Schwerpunktbereiche</vt:lpstr>
      <vt:lpstr>Aufbau der Schwerpunktbereichsprüfung</vt:lpstr>
      <vt:lpstr>Zulassungsvoraussetzungen</vt:lpstr>
      <vt:lpstr>Das Grundlagenfach im Schwerpunktbereich</vt:lpstr>
      <vt:lpstr>Anmeldeverfahren</vt:lpstr>
      <vt:lpstr>Seminare</vt:lpstr>
      <vt:lpstr>Wechsel des Schwerpunktbereichs</vt:lpstr>
      <vt:lpstr>Durchfallen und Wiederholen</vt:lpstr>
      <vt:lpstr>Reihenfolge der Ersten Prüfung</vt:lpstr>
      <vt:lpstr>Noch Fragen?</vt:lpstr>
    </vt:vector>
  </TitlesOfParts>
  <Company>Rechtswissenschaftliche Fakultät / IVV FB03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Einführung in das Schwerpunktbereichsstudium</dc:title>
  <dc:creator>heinea</dc:creator>
  <cp:lastModifiedBy>Barkey-Heine, Annette</cp:lastModifiedBy>
  <cp:revision>71</cp:revision>
  <dcterms:created xsi:type="dcterms:W3CDTF">2012-03-28T12:33:41Z</dcterms:created>
  <dcterms:modified xsi:type="dcterms:W3CDTF">2019-10-08T10:26:40Z</dcterms:modified>
</cp:coreProperties>
</file>