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65" r:id="rId5"/>
    <p:sldId id="440" r:id="rId6"/>
    <p:sldId id="447" r:id="rId7"/>
    <p:sldId id="448" r:id="rId8"/>
    <p:sldId id="449" r:id="rId9"/>
    <p:sldId id="452" r:id="rId10"/>
    <p:sldId id="450" r:id="rId11"/>
    <p:sldId id="451" r:id="rId12"/>
    <p:sldId id="453" r:id="rId13"/>
    <p:sldId id="454" r:id="rId14"/>
    <p:sldId id="456" r:id="rId15"/>
    <p:sldId id="457" r:id="rId16"/>
    <p:sldId id="458" r:id="rId17"/>
    <p:sldId id="459" r:id="rId18"/>
    <p:sldId id="461" r:id="rId19"/>
    <p:sldId id="462" r:id="rId20"/>
    <p:sldId id="463" r:id="rId21"/>
    <p:sldId id="464" r:id="rId22"/>
    <p:sldId id="466" r:id="rId23"/>
    <p:sldId id="465" r:id="rId24"/>
    <p:sldId id="467" r:id="rId25"/>
    <p:sldId id="468" r:id="rId26"/>
    <p:sldId id="469" r:id="rId27"/>
    <p:sldId id="470" r:id="rId28"/>
    <p:sldId id="471" r:id="rId29"/>
    <p:sldId id="472" r:id="rId30"/>
    <p:sldId id="473" r:id="rId31"/>
    <p:sldId id="395" r:id="rId32"/>
    <p:sldId id="399" r:id="rId3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7" d="100"/>
          <a:sy n="127" d="100"/>
        </p:scale>
        <p:origin x="-1570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E2F36-3497-4354-9C7E-34B3386577BF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4B9165-842D-4B38-A6F8-853326BD142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5758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10C87-2184-4395-A107-A40648C0A3A0}" type="datetimeFigureOut">
              <a:rPr lang="de-DE" smtClean="0"/>
              <a:pPr/>
              <a:t>01.11.2017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1E398-919B-403B-B32A-2C0E9EC428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Prof. Dr. Peter Oestmann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4800" dirty="0" smtClean="0"/>
              <a:t>Strafrechtsgeschichte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Wintersemester 2017/18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Erscheinungsform des frühmittelalterlichen Rechts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de-DE" dirty="0" smtClean="0"/>
              <a:t>Zahlreiche Stammesrechte (sog. Volksrechte, leges barbarorum)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Lateinische Sprache (aber: Malbergische Glosse)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Keine Gesetze, keine Tatbestandsmerkmale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Keine Subsumtion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Möglicherweise verschriftlichte Rechtsgewohnheiten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Prozessuales Denken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Rechtsfindung im Einzelfall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628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Gerichtsbarkeit im frühen Mittelalter?</a:t>
            </a:r>
          </a:p>
          <a:p>
            <a:endParaRPr lang="de-DE" dirty="0"/>
          </a:p>
          <a:p>
            <a:r>
              <a:rPr lang="de-DE" dirty="0" smtClean="0"/>
              <a:t>Dinggenossenschaft</a:t>
            </a:r>
          </a:p>
          <a:p>
            <a:endParaRPr lang="de-DE" dirty="0"/>
          </a:p>
          <a:p>
            <a:r>
              <a:rPr lang="de-DE" dirty="0" smtClean="0"/>
              <a:t>Kein Rechtszwang</a:t>
            </a:r>
          </a:p>
          <a:p>
            <a:endParaRPr lang="de-DE" dirty="0"/>
          </a:p>
          <a:p>
            <a:r>
              <a:rPr lang="de-DE" dirty="0" smtClean="0"/>
              <a:t>Möglicherweise Unterscheidung privater und allgemeiner Angelegenheiten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5542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Strafrecht als</a:t>
            </a:r>
          </a:p>
          <a:p>
            <a:endParaRPr lang="de-DE" dirty="0"/>
          </a:p>
          <a:p>
            <a:r>
              <a:rPr lang="de-DE" dirty="0" smtClean="0"/>
              <a:t>… Sakralstrafrecht? (Karl von Amira)</a:t>
            </a:r>
          </a:p>
          <a:p>
            <a:r>
              <a:rPr lang="de-DE" dirty="0" smtClean="0"/>
              <a:t>… Erfolgsstrafrecht?</a:t>
            </a:r>
          </a:p>
          <a:p>
            <a:r>
              <a:rPr lang="de-DE" dirty="0" smtClean="0"/>
              <a:t>… typisierte Versuchsdelikte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4051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Strafrecht der Isländersagas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Sagazeit: 930 (Gründung des </a:t>
            </a:r>
            <a:r>
              <a:rPr lang="de-DE" dirty="0" err="1" smtClean="0"/>
              <a:t>Althing</a:t>
            </a:r>
            <a:r>
              <a:rPr lang="de-DE" dirty="0" smtClean="0"/>
              <a:t>) – 1030 (skandinavische Beherrschung)</a:t>
            </a:r>
          </a:p>
          <a:p>
            <a:endParaRPr lang="de-DE" dirty="0"/>
          </a:p>
          <a:p>
            <a:r>
              <a:rPr lang="de-DE" dirty="0" smtClean="0"/>
              <a:t>Aufzeichnung im 13. Jahrhundert</a:t>
            </a:r>
          </a:p>
          <a:p>
            <a:endParaRPr lang="de-DE" dirty="0"/>
          </a:p>
          <a:p>
            <a:r>
              <a:rPr lang="de-DE" dirty="0" smtClean="0"/>
              <a:t>Erzählungen</a:t>
            </a:r>
          </a:p>
          <a:p>
            <a:endParaRPr lang="de-DE" dirty="0"/>
          </a:p>
          <a:p>
            <a:r>
              <a:rPr lang="de-DE" dirty="0"/>
              <a:t>m</a:t>
            </a:r>
            <a:r>
              <a:rPr lang="de-DE" dirty="0" smtClean="0"/>
              <a:t>ethodisches Problem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6222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Entstehung des öffentlichen Strafrechts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Zeit der Gottes- und Landfrieden</a:t>
            </a:r>
          </a:p>
          <a:p>
            <a:endParaRPr lang="de-DE" dirty="0"/>
          </a:p>
          <a:p>
            <a:r>
              <a:rPr lang="de-DE" dirty="0" smtClean="0"/>
              <a:t>Beschränkung der Fehde bis hin zum Ewigen Landfrieden 1495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328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Veränderungen im Kompositionensystem</a:t>
            </a:r>
          </a:p>
          <a:p>
            <a:endParaRPr lang="de-DE" dirty="0"/>
          </a:p>
          <a:p>
            <a:r>
              <a:rPr lang="de-DE" dirty="0" smtClean="0"/>
              <a:t>Friedensgeld </a:t>
            </a:r>
            <a:r>
              <a:rPr lang="de-DE" dirty="0"/>
              <a:t>nimmt an Bedeutung zu, wird zu einer Art </a:t>
            </a:r>
            <a:r>
              <a:rPr lang="de-DE" dirty="0" smtClean="0"/>
              <a:t>Geldstrafe</a:t>
            </a:r>
          </a:p>
          <a:p>
            <a:endParaRPr lang="de-DE" dirty="0"/>
          </a:p>
          <a:p>
            <a:r>
              <a:rPr lang="de-DE" dirty="0" smtClean="0"/>
              <a:t>Sühneleistungen werden festgelegt, z. B. Sühnesteine, Kapellenbau, Pilgerfahrt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9598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Gottesfrieden und Landfrieden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Frankreich 10. Jahrhundert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Viktor Achter: Geburt der Strafe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p</a:t>
            </a:r>
            <a:r>
              <a:rPr lang="de-DE" dirty="0" err="1" smtClean="0"/>
              <a:t>ax</a:t>
            </a:r>
            <a:r>
              <a:rPr lang="de-DE" dirty="0" smtClean="0"/>
              <a:t>: Schutz von </a:t>
            </a:r>
            <a:r>
              <a:rPr lang="de-DE" dirty="0" smtClean="0">
                <a:solidFill>
                  <a:srgbClr val="FF0000"/>
                </a:solidFill>
              </a:rPr>
              <a:t>P</a:t>
            </a:r>
            <a:r>
              <a:rPr lang="de-DE" dirty="0" smtClean="0"/>
              <a:t>ersonen und Orten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T</a:t>
            </a:r>
            <a:r>
              <a:rPr lang="de-DE" dirty="0" smtClean="0"/>
              <a:t>reuga: Friede an bestimmten Tagen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Kirchenbußen</a:t>
            </a:r>
          </a:p>
          <a:p>
            <a:pPr marL="0" indent="0">
              <a:buNone/>
            </a:pPr>
            <a:r>
              <a:rPr lang="de-DE" dirty="0"/>
              <a:t>w</a:t>
            </a:r>
            <a:r>
              <a:rPr lang="de-DE" dirty="0" smtClean="0"/>
              <a:t>eltliche Strafen</a:t>
            </a:r>
          </a:p>
          <a:p>
            <a:pPr marL="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934160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Gottes- und Landfrieden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Gesetze oder Verträge?</a:t>
            </a:r>
          </a:p>
          <a:p>
            <a:endParaRPr lang="de-DE" dirty="0"/>
          </a:p>
          <a:p>
            <a:r>
              <a:rPr lang="de-DE" dirty="0" smtClean="0"/>
              <a:t>Landfriedensbruch als älteste Straftat?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0327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Regelungen in den Gottes- und Landfrieden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- Pax</a:t>
            </a:r>
          </a:p>
          <a:p>
            <a:r>
              <a:rPr lang="de-DE" dirty="0" smtClean="0"/>
              <a:t>- Treuga</a:t>
            </a:r>
          </a:p>
          <a:p>
            <a:endParaRPr lang="de-DE" dirty="0"/>
          </a:p>
          <a:p>
            <a:r>
              <a:rPr lang="de-DE" dirty="0" smtClean="0"/>
              <a:t>- peinliche Strafen</a:t>
            </a:r>
          </a:p>
          <a:p>
            <a:r>
              <a:rPr lang="de-DE" dirty="0" smtClean="0"/>
              <a:t>- Geldbußen</a:t>
            </a:r>
          </a:p>
          <a:p>
            <a:r>
              <a:rPr lang="de-DE" dirty="0" smtClean="0"/>
              <a:t>- Strafen an Haut und Haar</a:t>
            </a:r>
          </a:p>
          <a:p>
            <a:endParaRPr lang="de-DE" dirty="0"/>
          </a:p>
          <a:p>
            <a:r>
              <a:rPr lang="de-DE" dirty="0" smtClean="0"/>
              <a:t>- Spielregeln für die Fehde: Ansage</a:t>
            </a:r>
          </a:p>
          <a:p>
            <a:r>
              <a:rPr lang="de-DE" dirty="0" smtClean="0"/>
              <a:t>- prozessual: Reinigungseide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0802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Strafrecht im Sachsenspiegel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544616"/>
          </a:xfrm>
        </p:spPr>
        <p:txBody>
          <a:bodyPr>
            <a:normAutofit/>
          </a:bodyPr>
          <a:lstStyle/>
          <a:p>
            <a:r>
              <a:rPr lang="de-DE" dirty="0" smtClean="0"/>
              <a:t>- Rechtsbuch</a:t>
            </a:r>
          </a:p>
          <a:p>
            <a:r>
              <a:rPr lang="de-DE" dirty="0" smtClean="0"/>
              <a:t>- entstanden zwischen 1215 und 1235</a:t>
            </a:r>
          </a:p>
          <a:p>
            <a:r>
              <a:rPr lang="de-DE" dirty="0" smtClean="0"/>
              <a:t>- Autor: Eike von Repgow</a:t>
            </a:r>
          </a:p>
          <a:p>
            <a:r>
              <a:rPr lang="de-DE" dirty="0" smtClean="0"/>
              <a:t>- lateinische und deutsche Fassung</a:t>
            </a:r>
          </a:p>
          <a:p>
            <a:r>
              <a:rPr lang="de-DE" dirty="0" smtClean="0"/>
              <a:t>- Reimvorrede</a:t>
            </a:r>
          </a:p>
          <a:p>
            <a:r>
              <a:rPr lang="de-DE" dirty="0" smtClean="0"/>
              <a:t>- Bilderhandschriften</a:t>
            </a:r>
          </a:p>
          <a:p>
            <a:r>
              <a:rPr lang="de-DE" dirty="0" smtClean="0"/>
              <a:t>- gesetzesgleiche Geltung</a:t>
            </a:r>
          </a:p>
          <a:p>
            <a:r>
              <a:rPr lang="de-DE" dirty="0" smtClean="0"/>
              <a:t>- Ausstrahlung nach Osteuropa bis in die Ukraine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2721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sz="3100" b="1" dirty="0" smtClean="0"/>
              <a:t>Regelungsprobleme und Lösungsmöglichkeiten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CH" dirty="0"/>
              <a:t> </a:t>
            </a:r>
            <a:endParaRPr lang="de-DE" dirty="0"/>
          </a:p>
          <a:p>
            <a:pPr>
              <a:lnSpc>
                <a:spcPct val="120000"/>
              </a:lnSpc>
            </a:pPr>
            <a:r>
              <a:rPr lang="de-CH" dirty="0" smtClean="0"/>
              <a:t>1</a:t>
            </a:r>
            <a:r>
              <a:rPr lang="de-CH" dirty="0"/>
              <a:t>. Folgt die Strafe zwingend auf eine bestimmte Handlung? </a:t>
            </a:r>
            <a:endParaRPr lang="de-DE" dirty="0"/>
          </a:p>
          <a:p>
            <a:pPr>
              <a:lnSpc>
                <a:spcPct val="120000"/>
              </a:lnSpc>
            </a:pPr>
            <a:r>
              <a:rPr lang="de-CH" dirty="0"/>
              <a:t>2. Wird die Sanktion durch den Staat, durch Privatleute oder gesellschaftliche Institutionen verhängt? </a:t>
            </a:r>
            <a:endParaRPr lang="de-DE" dirty="0"/>
          </a:p>
          <a:p>
            <a:pPr>
              <a:lnSpc>
                <a:spcPct val="120000"/>
              </a:lnSpc>
            </a:pPr>
            <a:r>
              <a:rPr lang="de-CH" dirty="0"/>
              <a:t>3. Worin besteht die Sanktion, in einem Opfer an die Allgemeinheit oder an den Geschädigten? </a:t>
            </a:r>
            <a:endParaRPr lang="de-DE" dirty="0"/>
          </a:p>
          <a:p>
            <a:pPr>
              <a:lnSpc>
                <a:spcPct val="120000"/>
              </a:lnSpc>
            </a:pPr>
            <a:r>
              <a:rPr lang="de-CH" dirty="0"/>
              <a:t>4. Warum erfolgt die Sanktion, was soll sie bewirken? </a:t>
            </a:r>
            <a:endParaRPr lang="de-DE" dirty="0"/>
          </a:p>
          <a:p>
            <a:pPr>
              <a:lnSpc>
                <a:spcPct val="120000"/>
              </a:lnSpc>
            </a:pPr>
            <a:r>
              <a:rPr lang="de-CH" dirty="0"/>
              <a:t>5. Welche Grundlage gibt es für eine Sanktion, erfolgt sie durch Gesetz? </a:t>
            </a:r>
            <a:endParaRPr lang="de-DE" dirty="0"/>
          </a:p>
          <a:p>
            <a:pPr>
              <a:lnSpc>
                <a:spcPct val="120000"/>
              </a:lnSpc>
            </a:pPr>
            <a:r>
              <a:rPr lang="de-CH" dirty="0"/>
              <a:t>6. Trifft die Sanktion jeden Täter gleich, oder gibt es Ungleichbehandlung? </a:t>
            </a:r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Mittelalterliches Strafrecht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- keine Tatbestandsmerkmale, sondern Schlagwörter</a:t>
            </a:r>
          </a:p>
          <a:p>
            <a:r>
              <a:rPr lang="de-DE" dirty="0" smtClean="0"/>
              <a:t>- Ehr- und Rechtlosigkeit</a:t>
            </a:r>
          </a:p>
          <a:p>
            <a:r>
              <a:rPr lang="de-DE" dirty="0" smtClean="0"/>
              <a:t>- qualifizierte Todesstrafen</a:t>
            </a:r>
          </a:p>
          <a:p>
            <a:endParaRPr lang="de-DE" dirty="0"/>
          </a:p>
          <a:p>
            <a:r>
              <a:rPr lang="de-DE" dirty="0" smtClean="0"/>
              <a:t>- Zusammenstellung nach gleichen Rechtsfolgen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5804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Strafpraxis im Mittelalter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- häufig Verbannung und Landesverweisung</a:t>
            </a:r>
          </a:p>
          <a:p>
            <a:endParaRPr lang="de-DE" dirty="0"/>
          </a:p>
          <a:p>
            <a:r>
              <a:rPr lang="de-DE" dirty="0" smtClean="0"/>
              <a:t>- Problem: Landschädliche Leute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1634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/>
          </a:bodyPr>
          <a:lstStyle/>
          <a:p>
            <a:r>
              <a:rPr lang="de-DE" dirty="0" smtClean="0"/>
              <a:t>Rezeption des römischen und kanonischen Rechts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0410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Justinian (525-565)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Glaubenseinheit</a:t>
            </a:r>
          </a:p>
          <a:p>
            <a:r>
              <a:rPr lang="de-DE" dirty="0" smtClean="0"/>
              <a:t>Reichseinheit</a:t>
            </a:r>
          </a:p>
          <a:p>
            <a:r>
              <a:rPr lang="de-DE" dirty="0" smtClean="0"/>
              <a:t>Rechtseinheit</a:t>
            </a:r>
          </a:p>
          <a:p>
            <a:endParaRPr lang="de-DE" dirty="0"/>
          </a:p>
          <a:p>
            <a:r>
              <a:rPr lang="de-DE" u="sng" dirty="0" smtClean="0"/>
              <a:t>Corpus Iuris Civilis</a:t>
            </a:r>
          </a:p>
          <a:p>
            <a:endParaRPr lang="de-DE" u="sng" dirty="0"/>
          </a:p>
          <a:p>
            <a:r>
              <a:rPr lang="de-DE" dirty="0" smtClean="0"/>
              <a:t>Institutionen (533)</a:t>
            </a:r>
          </a:p>
          <a:p>
            <a:r>
              <a:rPr lang="de-DE" dirty="0" smtClean="0"/>
              <a:t>Digesten/Pandekten (533)</a:t>
            </a:r>
          </a:p>
          <a:p>
            <a:r>
              <a:rPr lang="de-DE" dirty="0" smtClean="0"/>
              <a:t>Codex (529)</a:t>
            </a:r>
          </a:p>
          <a:p>
            <a:r>
              <a:rPr lang="de-DE" dirty="0" smtClean="0"/>
              <a:t>Novellen (seit 534)</a:t>
            </a:r>
          </a:p>
        </p:txBody>
      </p:sp>
    </p:spTree>
    <p:extLst>
      <p:ext uri="{BB962C8B-B14F-4D97-AF65-F5344CB8AC3E}">
        <p14:creationId xmlns:p14="http://schemas.microsoft.com/office/powerpoint/2010/main" val="4157364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Wiederentdeckung der Digesten in Italien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Codex </a:t>
            </a:r>
            <a:r>
              <a:rPr lang="de-DE" dirty="0" err="1" smtClean="0"/>
              <a:t>Florentinus</a:t>
            </a:r>
            <a:endParaRPr lang="de-DE" dirty="0" smtClean="0"/>
          </a:p>
          <a:p>
            <a:r>
              <a:rPr lang="de-DE" dirty="0" smtClean="0"/>
              <a:t>angeblich von </a:t>
            </a:r>
            <a:r>
              <a:rPr lang="de-DE" dirty="0" err="1" smtClean="0"/>
              <a:t>Amalfi</a:t>
            </a:r>
            <a:r>
              <a:rPr lang="de-DE" dirty="0" smtClean="0"/>
              <a:t> nach Pisa entführt</a:t>
            </a:r>
          </a:p>
          <a:p>
            <a:endParaRPr lang="de-DE" dirty="0"/>
          </a:p>
          <a:p>
            <a:r>
              <a:rPr lang="de-DE" dirty="0" smtClean="0"/>
              <a:t>Bearbeitung in Bologna</a:t>
            </a:r>
          </a:p>
          <a:p>
            <a:r>
              <a:rPr lang="de-DE" dirty="0" smtClean="0"/>
              <a:t>Irnerius</a:t>
            </a:r>
          </a:p>
          <a:p>
            <a:r>
              <a:rPr lang="de-DE" dirty="0" smtClean="0"/>
              <a:t>Rechtsschule</a:t>
            </a:r>
          </a:p>
          <a:p>
            <a:endParaRPr lang="de-DE" dirty="0"/>
          </a:p>
          <a:p>
            <a:r>
              <a:rPr lang="de-DE" dirty="0" smtClean="0"/>
              <a:t>Gratian: Concordia </a:t>
            </a:r>
            <a:r>
              <a:rPr lang="de-DE" dirty="0" err="1" smtClean="0"/>
              <a:t>Discordantium</a:t>
            </a:r>
            <a:r>
              <a:rPr lang="de-DE" dirty="0" smtClean="0"/>
              <a:t> </a:t>
            </a:r>
            <a:r>
              <a:rPr lang="de-DE" dirty="0" err="1" smtClean="0"/>
              <a:t>Canonum</a:t>
            </a:r>
            <a:r>
              <a:rPr lang="de-DE" dirty="0" smtClean="0"/>
              <a:t>, 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smtClean="0"/>
              <a:t>ca</a:t>
            </a:r>
            <a:r>
              <a:rPr lang="de-DE" dirty="0" smtClean="0"/>
              <a:t>. </a:t>
            </a:r>
            <a:r>
              <a:rPr lang="de-DE" dirty="0" smtClean="0"/>
              <a:t>1140 („</a:t>
            </a:r>
            <a:r>
              <a:rPr lang="de-DE" smtClean="0"/>
              <a:t>Decretum Gratiani“)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6898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Glossatoren</a:t>
            </a:r>
          </a:p>
          <a:p>
            <a:endParaRPr lang="de-DE" dirty="0" smtClean="0"/>
          </a:p>
          <a:p>
            <a:r>
              <a:rPr lang="de-DE" dirty="0" smtClean="0"/>
              <a:t>Postglossatoren/Kommentatoren </a:t>
            </a:r>
          </a:p>
          <a:p>
            <a:endParaRPr lang="de-DE" dirty="0" smtClean="0"/>
          </a:p>
          <a:p>
            <a:r>
              <a:rPr lang="de-DE" dirty="0" smtClean="0"/>
              <a:t>Bartolus de Sassoferrato, 1313/14 – 1357</a:t>
            </a:r>
          </a:p>
          <a:p>
            <a:r>
              <a:rPr lang="de-DE" dirty="0" smtClean="0"/>
              <a:t>Baldus de Ubaldis, 1319/27-1400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4222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de-DE" dirty="0" smtClean="0"/>
              <a:t>Albertus </a:t>
            </a:r>
            <a:r>
              <a:rPr lang="de-DE" dirty="0" err="1" smtClean="0"/>
              <a:t>Gandinus</a:t>
            </a:r>
            <a:r>
              <a:rPr lang="de-DE" dirty="0" smtClean="0"/>
              <a:t>, </a:t>
            </a:r>
            <a:r>
              <a:rPr lang="de-DE" dirty="0" err="1" smtClean="0"/>
              <a:t>Tractatus</a:t>
            </a:r>
            <a:r>
              <a:rPr lang="de-DE" dirty="0" smtClean="0"/>
              <a:t> de </a:t>
            </a:r>
            <a:r>
              <a:rPr lang="de-DE" dirty="0" err="1" smtClean="0"/>
              <a:t>maleficiis</a:t>
            </a:r>
            <a:r>
              <a:rPr lang="de-DE" dirty="0" smtClean="0"/>
              <a:t>, 1298</a:t>
            </a:r>
          </a:p>
          <a:p>
            <a:endParaRPr lang="de-DE" dirty="0"/>
          </a:p>
          <a:p>
            <a:r>
              <a:rPr lang="de-DE" dirty="0" smtClean="0"/>
              <a:t>erste Monographie zum </a:t>
            </a:r>
            <a:r>
              <a:rPr lang="de-DE" dirty="0" smtClean="0"/>
              <a:t>Strafrecht</a:t>
            </a:r>
          </a:p>
          <a:p>
            <a:endParaRPr lang="de-DE" dirty="0"/>
          </a:p>
          <a:p>
            <a:r>
              <a:rPr lang="de-DE" sz="2800" dirty="0" smtClean="0"/>
              <a:t>1. Verfahrensarten (z. B. </a:t>
            </a:r>
            <a:r>
              <a:rPr lang="de-DE" sz="2800" dirty="0" err="1" smtClean="0"/>
              <a:t>accusatio</a:t>
            </a:r>
            <a:r>
              <a:rPr lang="de-DE" sz="2800" dirty="0" smtClean="0"/>
              <a:t>, inquisitio)</a:t>
            </a:r>
          </a:p>
          <a:p>
            <a:r>
              <a:rPr lang="de-DE" sz="2800" dirty="0" smtClean="0"/>
              <a:t>2. Gemeinsame Probleme für alle Verfahrensarten</a:t>
            </a:r>
          </a:p>
          <a:p>
            <a:r>
              <a:rPr lang="de-DE" sz="2800" dirty="0"/>
              <a:t> </a:t>
            </a:r>
            <a:r>
              <a:rPr lang="de-DE" sz="2800" dirty="0" smtClean="0"/>
              <a:t>    (z. B. Ladung, Stellvertretung, Bann)</a:t>
            </a:r>
          </a:p>
          <a:p>
            <a:r>
              <a:rPr lang="de-DE" sz="2800" dirty="0" smtClean="0"/>
              <a:t>3. Materielles Strafrecht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8285495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Constitutio Criminalis Carolina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Peinliche Halsgerichtsordnung Kaiser Karls V. von 1532</a:t>
            </a:r>
          </a:p>
          <a:p>
            <a:endParaRPr lang="de-DE" dirty="0"/>
          </a:p>
          <a:p>
            <a:r>
              <a:rPr lang="de-DE" dirty="0" smtClean="0"/>
              <a:t>Constitutio Criminalis </a:t>
            </a:r>
            <a:r>
              <a:rPr lang="de-DE" dirty="0" err="1" smtClean="0"/>
              <a:t>Bambergensis</a:t>
            </a:r>
            <a:r>
              <a:rPr lang="de-DE" dirty="0" smtClean="0"/>
              <a:t> 1507 als „mater </a:t>
            </a:r>
            <a:r>
              <a:rPr lang="de-DE" dirty="0" err="1" smtClean="0"/>
              <a:t>Carolinae</a:t>
            </a:r>
            <a:r>
              <a:rPr lang="de-DE" dirty="0" smtClean="0"/>
              <a:t>“</a:t>
            </a:r>
          </a:p>
          <a:p>
            <a:endParaRPr lang="de-DE" dirty="0"/>
          </a:p>
          <a:p>
            <a:r>
              <a:rPr lang="de-DE" dirty="0" smtClean="0"/>
              <a:t>Johann Freiherr von Schwarzenberg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99132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de-DE" sz="3000" dirty="0" smtClean="0"/>
              <a:t>Rat der Rechtsverständigen in der Carolina</a:t>
            </a:r>
            <a:endParaRPr lang="de-DE" sz="3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de-DE" sz="2800" dirty="0" smtClean="0"/>
              <a:t>Aktenversendung</a:t>
            </a:r>
          </a:p>
          <a:p>
            <a:endParaRPr lang="de-DE" sz="2800" dirty="0"/>
          </a:p>
          <a:p>
            <a:r>
              <a:rPr lang="de-DE" sz="2800" dirty="0" smtClean="0"/>
              <a:t>- an Oberhöfe</a:t>
            </a:r>
          </a:p>
          <a:p>
            <a:r>
              <a:rPr lang="de-DE" sz="2800" dirty="0" smtClean="0"/>
              <a:t>- an Obrigkeiten</a:t>
            </a:r>
          </a:p>
          <a:p>
            <a:r>
              <a:rPr lang="de-DE" sz="2800" dirty="0" smtClean="0"/>
              <a:t>- im Inquisitionsprozess an Universitäten</a:t>
            </a:r>
          </a:p>
          <a:p>
            <a:endParaRPr lang="de-DE" sz="2800" dirty="0"/>
          </a:p>
          <a:p>
            <a:r>
              <a:rPr lang="de-DE" sz="2800" dirty="0" smtClean="0"/>
              <a:t>- kein Instanzenzug (u. a. § 95 RA 1530)</a:t>
            </a:r>
          </a:p>
          <a:p>
            <a:endParaRPr lang="de-DE" sz="2800" dirty="0"/>
          </a:p>
          <a:p>
            <a:r>
              <a:rPr lang="de-DE" sz="2800" dirty="0" smtClean="0"/>
              <a:t>- Frankreich: Parlamente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31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Ansätze eines Allgemeinen Teils in der Carolina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abstrakte Vorschrift über den Versuch</a:t>
            </a:r>
          </a:p>
          <a:p>
            <a:r>
              <a:rPr lang="de-DE" dirty="0" smtClean="0"/>
              <a:t>Notwehr (bei Angriffen auf den Körper, Flucht vorrangig)</a:t>
            </a:r>
          </a:p>
          <a:p>
            <a:r>
              <a:rPr lang="de-DE" dirty="0" smtClean="0"/>
              <a:t>Jugendliche</a:t>
            </a:r>
          </a:p>
          <a:p>
            <a:r>
              <a:rPr lang="de-DE" dirty="0" smtClean="0"/>
              <a:t>Überlegungen zur Strafhöhe</a:t>
            </a:r>
          </a:p>
          <a:p>
            <a:endParaRPr lang="de-DE" dirty="0"/>
          </a:p>
          <a:p>
            <a:r>
              <a:rPr lang="de-DE" dirty="0" smtClean="0"/>
              <a:t>subsidiäre Geltung des römischen Rechts</a:t>
            </a:r>
          </a:p>
          <a:p>
            <a:r>
              <a:rPr lang="de-DE" dirty="0" smtClean="0"/>
              <a:t>aber: keine Kodifikation (unbenannte Fälle)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55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Literatur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55000" lnSpcReduction="20000"/>
          </a:bodyPr>
          <a:lstStyle/>
          <a:p>
            <a:r>
              <a:rPr lang="de-CH" dirty="0"/>
              <a:t>- Wilhelm Eduard </a:t>
            </a:r>
            <a:r>
              <a:rPr lang="de-CH" dirty="0" err="1"/>
              <a:t>Wilda</a:t>
            </a:r>
            <a:r>
              <a:rPr lang="de-CH" dirty="0"/>
              <a:t>, Das Strafrecht der Germanen (= </a:t>
            </a:r>
            <a:r>
              <a:rPr lang="de-CH" dirty="0" err="1"/>
              <a:t>ders</a:t>
            </a:r>
            <a:r>
              <a:rPr lang="de-CH" dirty="0"/>
              <a:t>., Geschichte des deutschen Strafrechts, Erster (und einziger) Band), Halle 1842</a:t>
            </a:r>
            <a:endParaRPr lang="de-DE" dirty="0"/>
          </a:p>
          <a:p>
            <a:r>
              <a:rPr lang="de-CH" dirty="0"/>
              <a:t>- Rudolf His, Das Strafrecht des deutschen Mittelalters, 2 Bände, Weimar 1920/1935</a:t>
            </a:r>
            <a:endParaRPr lang="de-DE" dirty="0"/>
          </a:p>
          <a:p>
            <a:r>
              <a:rPr lang="de-CH" dirty="0"/>
              <a:t>- </a:t>
            </a:r>
            <a:r>
              <a:rPr lang="de-CH" b="1" dirty="0"/>
              <a:t>Eberhard Schmidt, Einführung in die Geschichte der deutschen Strafrechtspflege, 3. Aufl. Göttingen 1965, inzwischen Klassiker, in wichtigen Einzelfragen aber überholt</a:t>
            </a:r>
            <a:endParaRPr lang="de-DE" b="1" dirty="0"/>
          </a:p>
          <a:p>
            <a:r>
              <a:rPr lang="de-CH" b="1" dirty="0"/>
              <a:t>- Hinrich </a:t>
            </a:r>
            <a:r>
              <a:rPr lang="de-CH" b="1" dirty="0" err="1"/>
              <a:t>Rüping</a:t>
            </a:r>
            <a:r>
              <a:rPr lang="de-CH" b="1" dirty="0"/>
              <a:t>/Günter </a:t>
            </a:r>
            <a:r>
              <a:rPr lang="de-CH" b="1" dirty="0" err="1"/>
              <a:t>Jerouschek</a:t>
            </a:r>
            <a:r>
              <a:rPr lang="de-CH" b="1" dirty="0"/>
              <a:t>: Grundriss der Strafrechtsgeschichte (knapp, aber auf aktuellem Stand), </a:t>
            </a:r>
            <a:r>
              <a:rPr lang="de-CH" b="1" dirty="0" smtClean="0"/>
              <a:t>6. </a:t>
            </a:r>
            <a:r>
              <a:rPr lang="de-CH" b="1" dirty="0"/>
              <a:t>Aufl. </a:t>
            </a:r>
            <a:r>
              <a:rPr lang="de-CH" b="1" dirty="0" smtClean="0"/>
              <a:t>2011</a:t>
            </a:r>
            <a:endParaRPr lang="de-DE" b="1" dirty="0"/>
          </a:p>
          <a:p>
            <a:r>
              <a:rPr lang="de-CH" dirty="0"/>
              <a:t>- Sellert/</a:t>
            </a:r>
            <a:r>
              <a:rPr lang="de-CH" dirty="0" err="1"/>
              <a:t>Rüping</a:t>
            </a:r>
            <a:r>
              <a:rPr lang="de-CH" dirty="0"/>
              <a:t>, Studien- und Quellenbuch, hilfreiche, detaillierte Quellensammlung, 2 Bände Aalen 1989/1994.</a:t>
            </a:r>
            <a:endParaRPr lang="de-DE" dirty="0"/>
          </a:p>
          <a:p>
            <a:r>
              <a:rPr lang="de-CH" dirty="0"/>
              <a:t>- Thomas </a:t>
            </a:r>
            <a:r>
              <a:rPr lang="de-CH" dirty="0" err="1"/>
              <a:t>Vormbaum</a:t>
            </a:r>
            <a:r>
              <a:rPr lang="de-CH" dirty="0"/>
              <a:t>, Einführung in die moderne Strafrechtsgeschichte, Berlin/Heidelberg 2009 (Beginn um 1800)</a:t>
            </a:r>
            <a:endParaRPr lang="de-DE" dirty="0"/>
          </a:p>
          <a:p>
            <a:r>
              <a:rPr lang="de-CH" dirty="0"/>
              <a:t>- Andreas </a:t>
            </a:r>
            <a:r>
              <a:rPr lang="de-CH" dirty="0" err="1"/>
              <a:t>Blauert</a:t>
            </a:r>
            <a:r>
              <a:rPr lang="de-CH" dirty="0"/>
              <a:t>/Gerd Schwerhoff (Hrsg.), Kriminalitätsgeschichte. Beiträge zur Sozial- und Kulturgeschichte der Vormoderne, Konstanz 2000</a:t>
            </a:r>
            <a:endParaRPr lang="de-DE" dirty="0"/>
          </a:p>
          <a:p>
            <a:r>
              <a:rPr lang="de-CH" dirty="0"/>
              <a:t>- Gerd Schwerhoff, Historische </a:t>
            </a:r>
            <a:r>
              <a:rPr lang="de-CH" dirty="0" smtClean="0"/>
              <a:t>Kriminalitätsforschung</a:t>
            </a:r>
            <a:r>
              <a:rPr lang="de-CH" dirty="0"/>
              <a:t>, Frankfurt, New York </a:t>
            </a:r>
            <a:r>
              <a:rPr lang="de-CH" dirty="0" smtClean="0"/>
              <a:t>2011</a:t>
            </a:r>
          </a:p>
          <a:p>
            <a:endParaRPr lang="de-CH" dirty="0" smtClean="0"/>
          </a:p>
          <a:p>
            <a:pPr marL="0" indent="0">
              <a:buNone/>
            </a:pPr>
            <a:r>
              <a:rPr lang="de-CH" dirty="0" smtClean="0"/>
              <a:t>- Peter </a:t>
            </a:r>
            <a:r>
              <a:rPr lang="de-CH" dirty="0" err="1" smtClean="0"/>
              <a:t>Oestmann</a:t>
            </a:r>
            <a:r>
              <a:rPr lang="de-CH" dirty="0" smtClean="0"/>
              <a:t>, Wege zur Rechtsgeschichte: Gerichtsbarkeit und Verfahren, Köln, Weimar, Wien 2015</a:t>
            </a:r>
            <a:endParaRPr lang="de-DE" dirty="0"/>
          </a:p>
          <a:p>
            <a:endParaRPr lang="de-DE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Inquisitionsprozess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Innozenz III. (1198-1216)</a:t>
            </a:r>
          </a:p>
          <a:p>
            <a:endParaRPr lang="de-DE" dirty="0"/>
          </a:p>
          <a:p>
            <a:r>
              <a:rPr lang="de-DE" dirty="0" err="1" smtClean="0"/>
              <a:t>Infamationsverfahren</a:t>
            </a:r>
            <a:r>
              <a:rPr lang="de-DE" dirty="0" smtClean="0"/>
              <a:t> gegen Kleriker</a:t>
            </a:r>
          </a:p>
          <a:p>
            <a:endParaRPr lang="de-DE" dirty="0"/>
          </a:p>
          <a:p>
            <a:r>
              <a:rPr lang="de-DE" dirty="0" smtClean="0"/>
              <a:t>dann Ausweitung</a:t>
            </a:r>
          </a:p>
          <a:p>
            <a:r>
              <a:rPr lang="de-DE" dirty="0" smtClean="0"/>
              <a:t>Wahrheitserforschung von Amts wegen</a:t>
            </a:r>
          </a:p>
          <a:p>
            <a:r>
              <a:rPr lang="de-DE" dirty="0" err="1" smtClean="0"/>
              <a:t>Confessio</a:t>
            </a:r>
            <a:r>
              <a:rPr lang="de-DE" dirty="0" smtClean="0"/>
              <a:t> est regina probationum</a:t>
            </a:r>
          </a:p>
          <a:p>
            <a:r>
              <a:rPr lang="de-DE" dirty="0" smtClean="0"/>
              <a:t>Folter</a:t>
            </a:r>
          </a:p>
          <a:p>
            <a:endParaRPr lang="de-DE" dirty="0"/>
          </a:p>
          <a:p>
            <a:r>
              <a:rPr lang="de-DE" dirty="0" smtClean="0"/>
              <a:t>form- und gestaltloser Inquisitionsprozess (</a:t>
            </a:r>
            <a:r>
              <a:rPr lang="de-DE" dirty="0" err="1" smtClean="0"/>
              <a:t>Eb</a:t>
            </a:r>
            <a:r>
              <a:rPr lang="de-DE" dirty="0" smtClean="0"/>
              <a:t>. Schmidt) ?</a:t>
            </a:r>
          </a:p>
          <a:p>
            <a:r>
              <a:rPr lang="de-DE" dirty="0" err="1"/>
              <a:t>v</a:t>
            </a:r>
            <a:r>
              <a:rPr lang="de-DE" dirty="0" err="1" smtClean="0"/>
              <a:t>errechtlichter</a:t>
            </a:r>
            <a:r>
              <a:rPr lang="de-DE" dirty="0" smtClean="0"/>
              <a:t> Inquisitionsprozess der Carolina 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680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1600" dirty="0" smtClean="0"/>
              <a:t>Sachtypen der Strafrechtsgeschichte</a:t>
            </a:r>
            <a:endParaRPr lang="de-DE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1400" dirty="0" smtClean="0"/>
              <a:t>Strafrecht ohne Staat				Strafrecht mit Staat</a:t>
            </a:r>
            <a:endParaRPr lang="de-DE" sz="1400" dirty="0" smtClean="0"/>
          </a:p>
          <a:p>
            <a:r>
              <a:rPr lang="de-CH" sz="1400" dirty="0" smtClean="0"/>
              <a:t> </a:t>
            </a:r>
            <a:endParaRPr lang="de-DE" sz="1400" dirty="0" smtClean="0"/>
          </a:p>
          <a:p>
            <a:r>
              <a:rPr lang="de-CH" sz="1400" dirty="0" smtClean="0"/>
              <a:t>keine Trennung Privatrecht./.Strafrecht</a:t>
            </a:r>
            <a:endParaRPr lang="de-DE" sz="1400" dirty="0" smtClean="0"/>
          </a:p>
          <a:p>
            <a:r>
              <a:rPr lang="de-CH" sz="1400" dirty="0" smtClean="0"/>
              <a:t>private Selbsthilfe in der ältesten Zeit</a:t>
            </a:r>
            <a:endParaRPr lang="de-DE" sz="1400" dirty="0" smtClean="0"/>
          </a:p>
          <a:p>
            <a:r>
              <a:rPr lang="de-CH" sz="1400" dirty="0" smtClean="0"/>
              <a:t>private Klage seit ordentlichem Gerichtsverfahren		seit 15. Jh. hoheitlich Anklage						in Strafverfahren</a:t>
            </a:r>
            <a:endParaRPr lang="de-DE" sz="1400" dirty="0" smtClean="0"/>
          </a:p>
          <a:p>
            <a:r>
              <a:rPr lang="de-CH" sz="1400" dirty="0" smtClean="0"/>
              <a:t> </a:t>
            </a:r>
            <a:endParaRPr lang="de-DE" sz="1400" dirty="0" smtClean="0"/>
          </a:p>
          <a:p>
            <a:r>
              <a:rPr lang="de-CH" sz="1400" dirty="0" smtClean="0"/>
              <a:t>Fehde (Rache) oder Buße				zunächst peinliche Strafen</a:t>
            </a:r>
            <a:r>
              <a:rPr lang="de-CH" sz="200" dirty="0" smtClean="0"/>
              <a:t> in </a:t>
            </a:r>
          </a:p>
          <a:p>
            <a:pPr lvl="1">
              <a:buNone/>
            </a:pPr>
            <a:r>
              <a:rPr lang="de-CH" sz="1400" dirty="0" smtClean="0"/>
              <a:t>							in Frühzeit ablösbar, dann 						um 1500 besonders brutal,</a:t>
            </a:r>
          </a:p>
          <a:p>
            <a:pPr lvl="1">
              <a:buNone/>
            </a:pPr>
            <a:r>
              <a:rPr lang="de-CH" sz="1400" dirty="0" smtClean="0"/>
              <a:t>							seit ca. 1600 Zunahme von						Zuchthäusern, </a:t>
            </a:r>
          </a:p>
          <a:p>
            <a:pPr lvl="1">
              <a:buNone/>
            </a:pPr>
            <a:r>
              <a:rPr lang="de-CH" sz="1400" dirty="0" smtClean="0"/>
              <a:t>							Freiheitsstrafe setzt sich durch</a:t>
            </a:r>
          </a:p>
          <a:p>
            <a:pPr lvl="1">
              <a:buNone/>
            </a:pPr>
            <a:endParaRPr lang="de-CH" sz="1400" dirty="0" smtClean="0"/>
          </a:p>
          <a:p>
            <a:pPr lvl="1">
              <a:buNone/>
            </a:pPr>
            <a:endParaRPr lang="de-DE" sz="1400" dirty="0" smtClean="0"/>
          </a:p>
          <a:p>
            <a:r>
              <a:rPr lang="de-CH" sz="1400" dirty="0" smtClean="0"/>
              <a:t> </a:t>
            </a:r>
            <a:endParaRPr lang="de-DE" sz="1400" dirty="0" smtClean="0"/>
          </a:p>
          <a:p>
            <a:r>
              <a:rPr lang="de-CH" sz="1400" dirty="0" smtClean="0"/>
              <a:t> </a:t>
            </a:r>
            <a:endParaRPr lang="de-DE" sz="1400" dirty="0" smtClean="0"/>
          </a:p>
          <a:p>
            <a:endParaRPr lang="de-DE" sz="1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/>
          </a:bodyPr>
          <a:lstStyle/>
          <a:p>
            <a:r>
              <a:rPr lang="de-DE" sz="1400" dirty="0" smtClean="0"/>
              <a:t>Zeittypen der Strafrechtsgeschichte</a:t>
            </a:r>
            <a:endParaRPr lang="de-DE" sz="1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642918"/>
            <a:ext cx="8929718" cy="6215082"/>
          </a:xfrm>
        </p:spPr>
        <p:txBody>
          <a:bodyPr>
            <a:normAutofit/>
          </a:bodyPr>
          <a:lstStyle/>
          <a:p>
            <a:r>
              <a:rPr lang="de-CH" sz="1400" dirty="0" smtClean="0"/>
              <a:t>ohne Staat, bis 11. Jh.: </a:t>
            </a:r>
            <a:r>
              <a:rPr lang="de-CH" sz="1400" dirty="0" err="1" smtClean="0"/>
              <a:t>german.-fränk</a:t>
            </a:r>
            <a:r>
              <a:rPr lang="de-CH" sz="1400" dirty="0" smtClean="0"/>
              <a:t>. </a:t>
            </a:r>
            <a:r>
              <a:rPr lang="de-CH" sz="1400" dirty="0" err="1" smtClean="0"/>
              <a:t>Kompositionensystem</a:t>
            </a:r>
            <a:r>
              <a:rPr lang="de-CH" sz="1400" dirty="0" smtClean="0"/>
              <a:t>, in Nordeuropa bis 13. Jh.</a:t>
            </a:r>
            <a:endParaRPr lang="de-DE" sz="1400" dirty="0" smtClean="0"/>
          </a:p>
          <a:p>
            <a:r>
              <a:rPr lang="de-CH" sz="1400" dirty="0" smtClean="0"/>
              <a:t> </a:t>
            </a:r>
            <a:endParaRPr lang="de-DE" sz="1400" dirty="0" smtClean="0"/>
          </a:p>
          <a:p>
            <a:r>
              <a:rPr lang="de-CH" sz="1400" dirty="0" smtClean="0"/>
              <a:t>unsichere Mischung im MA: seit Gottes- und Landfriedensbewegung. </a:t>
            </a:r>
            <a:r>
              <a:rPr lang="de-CH" sz="1400" dirty="0" err="1" smtClean="0"/>
              <a:t>peinl</a:t>
            </a:r>
            <a:r>
              <a:rPr lang="de-CH" sz="1400" dirty="0" smtClean="0"/>
              <a:t>. Strafen deuten auf hoheitliche Strafrechtspflege hin. Aber vielfach noch </a:t>
            </a:r>
            <a:r>
              <a:rPr lang="de-CH" sz="1400" dirty="0" err="1" smtClean="0"/>
              <a:t>Bußablösung</a:t>
            </a:r>
            <a:r>
              <a:rPr lang="de-CH" sz="1400" dirty="0" smtClean="0"/>
              <a:t> oder Richten nach Gnade</a:t>
            </a:r>
            <a:endParaRPr lang="de-DE" sz="1400" dirty="0" smtClean="0"/>
          </a:p>
          <a:p>
            <a:r>
              <a:rPr lang="de-CH" sz="1400" dirty="0" smtClean="0"/>
              <a:t> </a:t>
            </a:r>
            <a:endParaRPr lang="de-DE" sz="1400" dirty="0" smtClean="0"/>
          </a:p>
          <a:p>
            <a:r>
              <a:rPr lang="de-CH" sz="1400" dirty="0" smtClean="0"/>
              <a:t>eher hoheitliches Strafrecht mit Staat: Rezeption des röm.-</a:t>
            </a:r>
            <a:r>
              <a:rPr lang="de-CH" sz="1400" dirty="0" err="1" smtClean="0"/>
              <a:t>kanon</a:t>
            </a:r>
            <a:r>
              <a:rPr lang="de-CH" sz="1400" dirty="0" smtClean="0"/>
              <a:t>. Strafrechts seit Anfang 16. Jh., vor allem Carolina 1532. Zunehmend genauere </a:t>
            </a:r>
            <a:r>
              <a:rPr lang="de-CH" sz="1400" dirty="0" err="1" smtClean="0"/>
              <a:t>Deliktsbeschreibungen</a:t>
            </a:r>
            <a:r>
              <a:rPr lang="de-CH" sz="1400" dirty="0" smtClean="0"/>
              <a:t>, Verbot der Fehde 1495, Strafvollstreckung öffentlich und im öffentlichen Interesse: öffentliche Hinrichtungen, Zuchthäuser werden öffentlich betrieben (aber im späten 17. und 18. Jh. teilweise wieder privatisiert). Amtsankläger.</a:t>
            </a:r>
            <a:endParaRPr lang="de-DE" sz="1400" dirty="0" smtClean="0"/>
          </a:p>
          <a:p>
            <a:r>
              <a:rPr lang="de-CH" sz="1400" dirty="0" smtClean="0"/>
              <a:t> </a:t>
            </a:r>
            <a:endParaRPr lang="de-DE" sz="1400" dirty="0" smtClean="0"/>
          </a:p>
          <a:p>
            <a:r>
              <a:rPr lang="de-CH" sz="1400" dirty="0" smtClean="0"/>
              <a:t>Strafrechtsreformen seit Aufklärungszeit: peinliche Strafen (außer Todesstrafen) werden seltener, werden aber erst im 19. Jh. verboten. Strafgewalt des Staates wird theoretisch begründet. Entweder aus Gesellschaftsvertrag (Naturrecht) oder aus Vergeltung (absoluter Strafzweck). </a:t>
            </a:r>
            <a:r>
              <a:rPr lang="de-CH" sz="1400" dirty="0" err="1" smtClean="0"/>
              <a:t>Nulla</a:t>
            </a:r>
            <a:r>
              <a:rPr lang="de-CH" sz="1400" dirty="0" smtClean="0"/>
              <a:t> </a:t>
            </a:r>
            <a:r>
              <a:rPr lang="de-CH" sz="1400" dirty="0" err="1" smtClean="0"/>
              <a:t>poena</a:t>
            </a:r>
            <a:r>
              <a:rPr lang="de-CH" sz="1400" dirty="0" smtClean="0"/>
              <a:t> sine lege entsteht als Prinzip. In Italien (Toskana) erstmals Abschaffung der Todesstrafe.</a:t>
            </a:r>
            <a:endParaRPr lang="de-DE" sz="1400" dirty="0" smtClean="0"/>
          </a:p>
          <a:p>
            <a:r>
              <a:rPr lang="de-CH" sz="1400" dirty="0" smtClean="0"/>
              <a:t> </a:t>
            </a:r>
            <a:endParaRPr lang="de-DE" sz="1400" dirty="0" smtClean="0"/>
          </a:p>
          <a:p>
            <a:r>
              <a:rPr lang="de-CH" sz="1400" dirty="0" smtClean="0"/>
              <a:t>19. Jh.: Kodifikationsbewegung: Bundesstaatliche Strafgesetzbücher. Französische Unterscheidung von Verbrechen, Vergehen, Übertretungen. Zunächst Vergeltungstheorie herrschend (Kant, Hegel), dann Generalprävention (Feuerbach, psychologischer Zwang), schließlich moderne Schule (Liszt, Spezialprävention). Liberaler Zug des Strafrechts</a:t>
            </a:r>
            <a:r>
              <a:rPr lang="de-CH" sz="1400" smtClean="0"/>
              <a:t>: Begrenzung </a:t>
            </a:r>
            <a:r>
              <a:rPr lang="de-CH" sz="1400" dirty="0" smtClean="0"/>
              <a:t>der Staatsgewalt.</a:t>
            </a:r>
            <a:endParaRPr lang="de-DE" sz="1400" dirty="0" smtClean="0"/>
          </a:p>
          <a:p>
            <a:r>
              <a:rPr lang="de-CH" sz="1400" dirty="0" smtClean="0"/>
              <a:t> </a:t>
            </a:r>
            <a:endParaRPr lang="de-DE" sz="1400" dirty="0" smtClean="0"/>
          </a:p>
          <a:p>
            <a:r>
              <a:rPr lang="de-CH" sz="1400" dirty="0" smtClean="0"/>
              <a:t>20. Jh.: allg. Milderung der Strafen, Einführung der Maßregeln der Besserung und Sicherung. </a:t>
            </a:r>
            <a:r>
              <a:rPr lang="de-CH" sz="1400" dirty="0" err="1" smtClean="0"/>
              <a:t>Zweispurigkeit</a:t>
            </a:r>
            <a:r>
              <a:rPr lang="de-CH" sz="1400" dirty="0" smtClean="0"/>
              <a:t> des Strafrechts repressiv und präventiv. Konsequente Handhabung des </a:t>
            </a:r>
            <a:r>
              <a:rPr lang="de-CH" sz="1400" dirty="0" err="1" smtClean="0"/>
              <a:t>nulla</a:t>
            </a:r>
            <a:r>
              <a:rPr lang="de-CH" sz="1400" dirty="0" smtClean="0"/>
              <a:t> </a:t>
            </a:r>
            <a:r>
              <a:rPr lang="de-CH" sz="1400" dirty="0" err="1" smtClean="0"/>
              <a:t>poena</a:t>
            </a:r>
            <a:r>
              <a:rPr lang="de-CH" sz="1400" dirty="0" smtClean="0"/>
              <a:t>-Grundsatzes bereitet Schwierigkeiten bei der strafrechtlichen Aufarbeitung von Diktaturen: Verbrechen gegen die Menschlichkeit. In jüngster Zeit Diskussion um Täter-Opfer-Ausgleich. Deal im Strafverfahren.</a:t>
            </a:r>
            <a:endParaRPr lang="de-DE" sz="1400" dirty="0" smtClean="0"/>
          </a:p>
          <a:p>
            <a:endParaRPr lang="de-DE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b="1" dirty="0" smtClean="0"/>
              <a:t>Die Lösung im geltenden Recht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1</a:t>
            </a:r>
            <a:r>
              <a:rPr lang="de-CH" dirty="0"/>
              <a:t>. Strafe als gesetzliche Strafe.</a:t>
            </a:r>
            <a:endParaRPr lang="de-DE" dirty="0"/>
          </a:p>
          <a:p>
            <a:r>
              <a:rPr lang="de-CH" dirty="0"/>
              <a:t>2. Strafe als Freiheits- oder Geldopfer</a:t>
            </a:r>
            <a:endParaRPr lang="de-DE" dirty="0"/>
          </a:p>
          <a:p>
            <a:r>
              <a:rPr lang="de-CH" dirty="0"/>
              <a:t>3. Strafe ist Schuldausgleich</a:t>
            </a:r>
            <a:endParaRPr lang="de-DE" dirty="0"/>
          </a:p>
          <a:p>
            <a:r>
              <a:rPr lang="de-CH" dirty="0"/>
              <a:t>4. Strafe ist gleiche Strafe</a:t>
            </a:r>
            <a:endParaRPr lang="de-DE" dirty="0"/>
          </a:p>
          <a:p>
            <a:r>
              <a:rPr lang="de-CH" dirty="0"/>
              <a:t>5. Strafe bezweckt auch Abschreckung</a:t>
            </a:r>
            <a:endParaRPr lang="de-DE" dirty="0"/>
          </a:p>
          <a:p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Codex Hammurabi, ca. 1750 v. Chr.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752528"/>
          </a:xfrm>
        </p:spPr>
        <p:txBody>
          <a:bodyPr/>
          <a:lstStyle/>
          <a:p>
            <a:r>
              <a:rPr lang="de-DE" dirty="0"/>
              <a:t>Gesetzt, ein Mann hat das Auge eines Freigeborenen zerstört, so wird man sein Auge </a:t>
            </a:r>
            <a:r>
              <a:rPr lang="de-DE" dirty="0" smtClean="0"/>
              <a:t>zerstören.</a:t>
            </a:r>
          </a:p>
          <a:p>
            <a:endParaRPr lang="de-DE" dirty="0" smtClean="0"/>
          </a:p>
          <a:p>
            <a:r>
              <a:rPr lang="de-DE" dirty="0" smtClean="0"/>
              <a:t>Gesetzt</a:t>
            </a:r>
            <a:r>
              <a:rPr lang="de-DE" dirty="0"/>
              <a:t>, ein Mann hat einem anderen ihm </a:t>
            </a:r>
            <a:r>
              <a:rPr lang="de-DE" dirty="0" smtClean="0"/>
              <a:t>gleichgestellten Mann </a:t>
            </a:r>
            <a:r>
              <a:rPr lang="de-DE" dirty="0"/>
              <a:t>einen Zahn ausgeschlagen, so wird man ihm einen Zahn </a:t>
            </a:r>
            <a:r>
              <a:rPr lang="de-DE" dirty="0" smtClean="0"/>
              <a:t>ausschlagen.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4718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Ältestes Strafrecht</a:t>
            </a:r>
          </a:p>
          <a:p>
            <a:endParaRPr lang="de-DE" dirty="0"/>
          </a:p>
          <a:p>
            <a:r>
              <a:rPr lang="de-DE" dirty="0" smtClean="0"/>
              <a:t>Nicht Auge um Auge, Zahn um Zahn (Talion)</a:t>
            </a:r>
          </a:p>
          <a:p>
            <a:endParaRPr lang="de-DE" dirty="0"/>
          </a:p>
          <a:p>
            <a:r>
              <a:rPr lang="de-DE" dirty="0" smtClean="0"/>
              <a:t>Sondern: Gewalt und Konsens/Versöhnung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233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Fehde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Fehde: Feindschaft, die durch Missetaten entsteht, führt oft zu Rachehandlungen</a:t>
            </a:r>
          </a:p>
          <a:p>
            <a:endParaRPr lang="de-DE" dirty="0"/>
          </a:p>
          <a:p>
            <a:r>
              <a:rPr lang="de-DE" dirty="0" smtClean="0"/>
              <a:t>Rache: einzelne Gewalthandlungen</a:t>
            </a:r>
          </a:p>
          <a:p>
            <a:endParaRPr lang="de-DE" dirty="0"/>
          </a:p>
          <a:p>
            <a:r>
              <a:rPr lang="de-DE" dirty="0" smtClean="0"/>
              <a:t>Blutrache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3245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Versöhnug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Sühne</a:t>
            </a:r>
          </a:p>
          <a:p>
            <a:r>
              <a:rPr lang="de-DE" dirty="0" smtClean="0"/>
              <a:t>Bußzahlung</a:t>
            </a:r>
          </a:p>
          <a:p>
            <a:r>
              <a:rPr lang="de-DE" dirty="0" smtClean="0"/>
              <a:t>„Abkauf des Racherechts“</a:t>
            </a:r>
          </a:p>
          <a:p>
            <a:r>
              <a:rPr lang="de-DE" dirty="0" smtClean="0"/>
              <a:t>Wergeld: Buße für die Tötung eines Menschen</a:t>
            </a:r>
          </a:p>
          <a:p>
            <a:r>
              <a:rPr lang="de-DE" dirty="0" smtClean="0"/>
              <a:t>Kompositionensystem in Quellen der fränkischen Zeit</a:t>
            </a:r>
          </a:p>
          <a:p>
            <a:r>
              <a:rPr lang="de-DE" dirty="0" smtClean="0"/>
              <a:t>Urfehde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2722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Komposition in Form von Vierzahlungen</a:t>
            </a:r>
          </a:p>
          <a:p>
            <a:endParaRPr lang="de-DE" dirty="0"/>
          </a:p>
          <a:p>
            <a:r>
              <a:rPr lang="de-DE" dirty="0" smtClean="0"/>
              <a:t>Faidus: Fehdegeld</a:t>
            </a:r>
          </a:p>
          <a:p>
            <a:r>
              <a:rPr lang="de-DE" dirty="0" smtClean="0"/>
              <a:t>Fredus: Friedensgeld (an König oder Vermittler)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48753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920</Words>
  <Application>Microsoft Office PowerPoint</Application>
  <PresentationFormat>Bildschirmpräsentation (4:3)</PresentationFormat>
  <Paragraphs>237</Paragraphs>
  <Slides>32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3" baseType="lpstr">
      <vt:lpstr>Larissa-Design</vt:lpstr>
      <vt:lpstr>Prof. Dr. Peter Oestmann</vt:lpstr>
      <vt:lpstr>Regelungsprobleme und Lösungsmöglichkeiten </vt:lpstr>
      <vt:lpstr>Literatur</vt:lpstr>
      <vt:lpstr>Die Lösung im geltenden Recht </vt:lpstr>
      <vt:lpstr>Codex Hammurabi, ca. 1750 v. Chr.</vt:lpstr>
      <vt:lpstr>PowerPoint-Präsentation</vt:lpstr>
      <vt:lpstr>Fehde</vt:lpstr>
      <vt:lpstr>Versöhnug</vt:lpstr>
      <vt:lpstr>PowerPoint-Präsentation</vt:lpstr>
      <vt:lpstr>Erscheinungsform des frühmittelalterlichen Rechts</vt:lpstr>
      <vt:lpstr>PowerPoint-Präsentation</vt:lpstr>
      <vt:lpstr>PowerPoint-Präsentation</vt:lpstr>
      <vt:lpstr>Strafrecht der Isländersagas</vt:lpstr>
      <vt:lpstr>Entstehung des öffentlichen Strafrechts</vt:lpstr>
      <vt:lpstr>PowerPoint-Präsentation</vt:lpstr>
      <vt:lpstr>Gottesfrieden und Landfrieden </vt:lpstr>
      <vt:lpstr>Gottes- und Landfrieden</vt:lpstr>
      <vt:lpstr>Regelungen in den Gottes- und Landfrieden</vt:lpstr>
      <vt:lpstr>Strafrecht im Sachsenspiegel</vt:lpstr>
      <vt:lpstr>Mittelalterliches Strafrecht</vt:lpstr>
      <vt:lpstr>Strafpraxis im Mittelalter</vt:lpstr>
      <vt:lpstr>Rezeption des römischen und kanonischen Rechts</vt:lpstr>
      <vt:lpstr>Justinian (525-565)</vt:lpstr>
      <vt:lpstr>Wiederentdeckung der Digesten in Italien</vt:lpstr>
      <vt:lpstr>PowerPoint-Präsentation</vt:lpstr>
      <vt:lpstr>PowerPoint-Präsentation</vt:lpstr>
      <vt:lpstr>Constitutio Criminalis Carolina</vt:lpstr>
      <vt:lpstr>Rat der Rechtsverständigen in der Carolina</vt:lpstr>
      <vt:lpstr>Ansätze eines Allgemeinen Teils in der Carolina</vt:lpstr>
      <vt:lpstr>Inquisitionsprozess</vt:lpstr>
      <vt:lpstr>Sachtypen der Strafrechtsgeschichte</vt:lpstr>
      <vt:lpstr>Zeittypen der Strafrechtsgeschichte</vt:lpstr>
    </vt:vector>
  </TitlesOfParts>
  <Company>WWU / FB03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Dr. Peter Oestmann</dc:title>
  <dc:creator>Oestmann</dc:creator>
  <cp:lastModifiedBy>Oestmann</cp:lastModifiedBy>
  <cp:revision>76</cp:revision>
  <dcterms:created xsi:type="dcterms:W3CDTF">2011-10-11T18:41:01Z</dcterms:created>
  <dcterms:modified xsi:type="dcterms:W3CDTF">2017-11-01T11:04:40Z</dcterms:modified>
</cp:coreProperties>
</file>