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9"/>
  </p:notesMasterIdLst>
  <p:handoutMasterIdLst>
    <p:handoutMasterId r:id="rId40"/>
  </p:handoutMasterIdLst>
  <p:sldIdLst>
    <p:sldId id="257" r:id="rId2"/>
    <p:sldId id="258" r:id="rId3"/>
    <p:sldId id="259" r:id="rId4"/>
    <p:sldId id="260" r:id="rId5"/>
    <p:sldId id="262" r:id="rId6"/>
    <p:sldId id="263" r:id="rId7"/>
    <p:sldId id="323" r:id="rId8"/>
    <p:sldId id="324" r:id="rId9"/>
    <p:sldId id="355" r:id="rId10"/>
    <p:sldId id="322" r:id="rId11"/>
    <p:sldId id="326" r:id="rId12"/>
    <p:sldId id="335" r:id="rId13"/>
    <p:sldId id="336" r:id="rId14"/>
    <p:sldId id="337" r:id="rId15"/>
    <p:sldId id="329" r:id="rId16"/>
    <p:sldId id="330" r:id="rId17"/>
    <p:sldId id="331" r:id="rId18"/>
    <p:sldId id="332" r:id="rId19"/>
    <p:sldId id="333" r:id="rId20"/>
    <p:sldId id="334" r:id="rId21"/>
    <p:sldId id="356" r:id="rId22"/>
    <p:sldId id="312" r:id="rId23"/>
    <p:sldId id="354" r:id="rId24"/>
    <p:sldId id="348" r:id="rId25"/>
    <p:sldId id="315" r:id="rId26"/>
    <p:sldId id="350" r:id="rId27"/>
    <p:sldId id="316" r:id="rId28"/>
    <p:sldId id="357" r:id="rId29"/>
    <p:sldId id="317" r:id="rId30"/>
    <p:sldId id="351" r:id="rId31"/>
    <p:sldId id="320" r:id="rId32"/>
    <p:sldId id="358" r:id="rId33"/>
    <p:sldId id="321" r:id="rId34"/>
    <p:sldId id="319" r:id="rId35"/>
    <p:sldId id="346" r:id="rId36"/>
    <p:sldId id="345" r:id="rId37"/>
    <p:sldId id="290" r:id="rId38"/>
  </p:sldIdLst>
  <p:sldSz cx="9144000" cy="6858000" type="screen4x3"/>
  <p:notesSz cx="6797675" cy="9926638"/>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0929"/>
  </p:normalViewPr>
  <p:slideViewPr>
    <p:cSldViewPr>
      <p:cViewPr>
        <p:scale>
          <a:sx n="125" d="100"/>
          <a:sy n="125" d="100"/>
        </p:scale>
        <p:origin x="-1230"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87" d="100"/>
          <a:sy n="87" d="100"/>
        </p:scale>
        <p:origin x="-2388" y="-78"/>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hdr" sz="quarter"/>
          </p:nvPr>
        </p:nvSpPr>
        <p:spPr bwMode="auto">
          <a:xfrm>
            <a:off x="0" y="0"/>
            <a:ext cx="2944958" cy="495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45" tIns="46173" rIns="92345" bIns="46173" numCol="1" anchor="t" anchorCtr="0" compatLnSpc="1">
            <a:prstTxWarp prst="textNoShape">
              <a:avLst/>
            </a:prstTxWarp>
          </a:bodyPr>
          <a:lstStyle>
            <a:lvl1pPr>
              <a:defRPr sz="1200" smtClean="0"/>
            </a:lvl1pPr>
          </a:lstStyle>
          <a:p>
            <a:pPr>
              <a:defRPr/>
            </a:pPr>
            <a:endParaRPr lang="de-DE" dirty="0"/>
          </a:p>
        </p:txBody>
      </p:sp>
      <p:sp>
        <p:nvSpPr>
          <p:cNvPr id="5123" name="Rectangle 1027"/>
          <p:cNvSpPr>
            <a:spLocks noGrp="1" noChangeArrowheads="1"/>
          </p:cNvSpPr>
          <p:nvPr>
            <p:ph type="dt" sz="quarter" idx="1"/>
          </p:nvPr>
        </p:nvSpPr>
        <p:spPr bwMode="auto">
          <a:xfrm>
            <a:off x="3852717" y="0"/>
            <a:ext cx="2944958" cy="495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45" tIns="46173" rIns="92345" bIns="46173" numCol="1" anchor="t" anchorCtr="0" compatLnSpc="1">
            <a:prstTxWarp prst="textNoShape">
              <a:avLst/>
            </a:prstTxWarp>
          </a:bodyPr>
          <a:lstStyle>
            <a:lvl1pPr algn="r">
              <a:defRPr sz="1200" smtClean="0"/>
            </a:lvl1pPr>
          </a:lstStyle>
          <a:p>
            <a:pPr>
              <a:defRPr/>
            </a:pPr>
            <a:endParaRPr lang="de-DE" dirty="0"/>
          </a:p>
        </p:txBody>
      </p:sp>
      <p:sp>
        <p:nvSpPr>
          <p:cNvPr id="5124" name="Rectangle 1028"/>
          <p:cNvSpPr>
            <a:spLocks noGrp="1" noChangeArrowheads="1"/>
          </p:cNvSpPr>
          <p:nvPr>
            <p:ph type="ftr" sz="quarter" idx="2"/>
          </p:nvPr>
        </p:nvSpPr>
        <p:spPr bwMode="auto">
          <a:xfrm>
            <a:off x="0" y="9429509"/>
            <a:ext cx="2944958" cy="497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45" tIns="46173" rIns="92345" bIns="46173" numCol="1" anchor="b" anchorCtr="0" compatLnSpc="1">
            <a:prstTxWarp prst="textNoShape">
              <a:avLst/>
            </a:prstTxWarp>
          </a:bodyPr>
          <a:lstStyle>
            <a:lvl1pPr>
              <a:defRPr sz="1200" smtClean="0"/>
            </a:lvl1pPr>
          </a:lstStyle>
          <a:p>
            <a:pPr>
              <a:defRPr/>
            </a:pPr>
            <a:endParaRPr lang="de-DE" dirty="0"/>
          </a:p>
        </p:txBody>
      </p:sp>
      <p:sp>
        <p:nvSpPr>
          <p:cNvPr id="5125" name="Rectangle 1029"/>
          <p:cNvSpPr>
            <a:spLocks noGrp="1" noChangeArrowheads="1"/>
          </p:cNvSpPr>
          <p:nvPr>
            <p:ph type="sldNum" sz="quarter" idx="3"/>
          </p:nvPr>
        </p:nvSpPr>
        <p:spPr bwMode="auto">
          <a:xfrm>
            <a:off x="3852717" y="9429509"/>
            <a:ext cx="2944958" cy="497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45" tIns="46173" rIns="92345" bIns="46173" numCol="1" anchor="b" anchorCtr="0" compatLnSpc="1">
            <a:prstTxWarp prst="textNoShape">
              <a:avLst/>
            </a:prstTxWarp>
          </a:bodyPr>
          <a:lstStyle>
            <a:lvl1pPr algn="r">
              <a:defRPr sz="1200" smtClean="0"/>
            </a:lvl1pPr>
          </a:lstStyle>
          <a:p>
            <a:pPr>
              <a:defRPr/>
            </a:pPr>
            <a:fld id="{C5CB8408-4992-48E8-83D3-0140CC71B11C}" type="slidenum">
              <a:rPr lang="de-DE"/>
              <a:pPr>
                <a:defRPr/>
              </a:pPr>
              <a:t>‹Nr.›</a:t>
            </a:fld>
            <a:endParaRPr lang="de-DE" dirty="0"/>
          </a:p>
        </p:txBody>
      </p:sp>
    </p:spTree>
    <p:extLst>
      <p:ext uri="{BB962C8B-B14F-4D97-AF65-F5344CB8AC3E}">
        <p14:creationId xmlns:p14="http://schemas.microsoft.com/office/powerpoint/2010/main" val="1893648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4958" cy="497129"/>
          </a:xfrm>
          <a:prstGeom prst="rect">
            <a:avLst/>
          </a:prstGeom>
        </p:spPr>
        <p:txBody>
          <a:bodyPr vert="horz" lIns="92345" tIns="46173" rIns="92345" bIns="46173" rtlCol="0"/>
          <a:lstStyle>
            <a:lvl1pPr algn="l">
              <a:defRPr sz="1200" smtClean="0"/>
            </a:lvl1pPr>
          </a:lstStyle>
          <a:p>
            <a:pPr>
              <a:defRPr/>
            </a:pPr>
            <a:endParaRPr lang="de-DE" dirty="0"/>
          </a:p>
        </p:txBody>
      </p:sp>
      <p:sp>
        <p:nvSpPr>
          <p:cNvPr id="3" name="Datumsplatzhalter 2"/>
          <p:cNvSpPr>
            <a:spLocks noGrp="1"/>
          </p:cNvSpPr>
          <p:nvPr>
            <p:ph type="dt" idx="1"/>
          </p:nvPr>
        </p:nvSpPr>
        <p:spPr>
          <a:xfrm>
            <a:off x="3851098" y="1"/>
            <a:ext cx="2944958" cy="497129"/>
          </a:xfrm>
          <a:prstGeom prst="rect">
            <a:avLst/>
          </a:prstGeom>
        </p:spPr>
        <p:txBody>
          <a:bodyPr vert="horz" lIns="92345" tIns="46173" rIns="92345" bIns="46173" rtlCol="0"/>
          <a:lstStyle>
            <a:lvl1pPr algn="r">
              <a:defRPr sz="1200" smtClean="0"/>
            </a:lvl1pPr>
          </a:lstStyle>
          <a:p>
            <a:pPr>
              <a:defRPr/>
            </a:pPr>
            <a:fld id="{506FBA26-0D60-4330-8579-AA1B132D5D40}" type="datetimeFigureOut">
              <a:rPr lang="de-DE"/>
              <a:pPr>
                <a:defRPr/>
              </a:pPr>
              <a:t>05.06.2018</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345" tIns="46173" rIns="92345" bIns="46173" rtlCol="0" anchor="ctr"/>
          <a:lstStyle/>
          <a:p>
            <a:pPr lvl="0"/>
            <a:endParaRPr lang="de-DE" noProof="0" dirty="0" smtClean="0"/>
          </a:p>
        </p:txBody>
      </p:sp>
      <p:sp>
        <p:nvSpPr>
          <p:cNvPr id="5" name="Notizenplatzhalter 4"/>
          <p:cNvSpPr>
            <a:spLocks noGrp="1"/>
          </p:cNvSpPr>
          <p:nvPr>
            <p:ph type="body" sz="quarter" idx="3"/>
          </p:nvPr>
        </p:nvSpPr>
        <p:spPr>
          <a:xfrm>
            <a:off x="679606" y="4714755"/>
            <a:ext cx="5438464" cy="4467784"/>
          </a:xfrm>
          <a:prstGeom prst="rect">
            <a:avLst/>
          </a:prstGeom>
        </p:spPr>
        <p:txBody>
          <a:bodyPr vert="horz" lIns="92345" tIns="46173" rIns="92345" bIns="46173"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27916"/>
            <a:ext cx="2944958" cy="497129"/>
          </a:xfrm>
          <a:prstGeom prst="rect">
            <a:avLst/>
          </a:prstGeom>
        </p:spPr>
        <p:txBody>
          <a:bodyPr vert="horz" lIns="92345" tIns="46173" rIns="92345" bIns="46173" rtlCol="0" anchor="b"/>
          <a:lstStyle>
            <a:lvl1pPr algn="l">
              <a:defRPr sz="1200" smtClean="0"/>
            </a:lvl1pPr>
          </a:lstStyle>
          <a:p>
            <a:pPr>
              <a:defRPr/>
            </a:pPr>
            <a:endParaRPr lang="de-DE" dirty="0"/>
          </a:p>
        </p:txBody>
      </p:sp>
      <p:sp>
        <p:nvSpPr>
          <p:cNvPr id="7" name="Foliennummernplatzhalter 6"/>
          <p:cNvSpPr>
            <a:spLocks noGrp="1"/>
          </p:cNvSpPr>
          <p:nvPr>
            <p:ph type="sldNum" sz="quarter" idx="5"/>
          </p:nvPr>
        </p:nvSpPr>
        <p:spPr>
          <a:xfrm>
            <a:off x="3851098" y="9427916"/>
            <a:ext cx="2944958" cy="497129"/>
          </a:xfrm>
          <a:prstGeom prst="rect">
            <a:avLst/>
          </a:prstGeom>
        </p:spPr>
        <p:txBody>
          <a:bodyPr vert="horz" lIns="92345" tIns="46173" rIns="92345" bIns="46173" rtlCol="0" anchor="b"/>
          <a:lstStyle>
            <a:lvl1pPr algn="r">
              <a:defRPr sz="1200" smtClean="0"/>
            </a:lvl1pPr>
          </a:lstStyle>
          <a:p>
            <a:pPr>
              <a:defRPr/>
            </a:pPr>
            <a:fld id="{1A9837D8-EF85-4A5E-B758-C945A4A6496B}" type="slidenum">
              <a:rPr lang="de-DE"/>
              <a:pPr>
                <a:defRPr/>
              </a:pPr>
              <a:t>‹Nr.›</a:t>
            </a:fld>
            <a:endParaRPr lang="de-DE" dirty="0"/>
          </a:p>
        </p:txBody>
      </p:sp>
    </p:spTree>
    <p:extLst>
      <p:ext uri="{BB962C8B-B14F-4D97-AF65-F5344CB8AC3E}">
        <p14:creationId xmlns:p14="http://schemas.microsoft.com/office/powerpoint/2010/main" val="75720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a:ln/>
        </p:spPr>
      </p:sp>
      <p:sp>
        <p:nvSpPr>
          <p:cNvPr id="40963" name="Notizenplatzhalter 2"/>
          <p:cNvSpPr>
            <a:spLocks noGrp="1"/>
          </p:cNvSpPr>
          <p:nvPr>
            <p:ph type="body" idx="1"/>
          </p:nvPr>
        </p:nvSpPr>
        <p:spPr>
          <a:noFill/>
        </p:spPr>
        <p:txBody>
          <a:bodyPr/>
          <a:lstStyle/>
          <a:p>
            <a:endParaRPr lang="de-DE" altLang="de-DE" dirty="0" smtClean="0">
              <a:latin typeface="Arial" panose="020B0604020202020204" pitchFamily="34" charset="0"/>
            </a:endParaRPr>
          </a:p>
        </p:txBody>
      </p:sp>
      <p:sp>
        <p:nvSpPr>
          <p:cNvPr id="40964" name="Foliennummernplatzhalter 3"/>
          <p:cNvSpPr>
            <a:spLocks noGrp="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50305" indent="-288579" eaLnBrk="0" hangingPunct="0">
              <a:spcBef>
                <a:spcPct val="30000"/>
              </a:spcBef>
              <a:defRPr sz="1200">
                <a:solidFill>
                  <a:schemeClr val="tx1"/>
                </a:solidFill>
                <a:latin typeface="Arial" panose="020B0604020202020204" pitchFamily="34" charset="0"/>
              </a:defRPr>
            </a:lvl2pPr>
            <a:lvl3pPr marL="1154316" indent="-230863" eaLnBrk="0" hangingPunct="0">
              <a:spcBef>
                <a:spcPct val="30000"/>
              </a:spcBef>
              <a:defRPr sz="1200">
                <a:solidFill>
                  <a:schemeClr val="tx1"/>
                </a:solidFill>
                <a:latin typeface="Arial" panose="020B0604020202020204" pitchFamily="34" charset="0"/>
              </a:defRPr>
            </a:lvl3pPr>
            <a:lvl4pPr marL="1616042" indent="-230863" eaLnBrk="0" hangingPunct="0">
              <a:spcBef>
                <a:spcPct val="30000"/>
              </a:spcBef>
              <a:defRPr sz="1200">
                <a:solidFill>
                  <a:schemeClr val="tx1"/>
                </a:solidFill>
                <a:latin typeface="Arial" panose="020B0604020202020204" pitchFamily="34" charset="0"/>
              </a:defRPr>
            </a:lvl4pPr>
            <a:lvl5pPr marL="2077768" indent="-230863" eaLnBrk="0" hangingPunct="0">
              <a:spcBef>
                <a:spcPct val="30000"/>
              </a:spcBef>
              <a:defRPr sz="1200">
                <a:solidFill>
                  <a:schemeClr val="tx1"/>
                </a:solidFill>
                <a:latin typeface="Arial" panose="020B0604020202020204" pitchFamily="34" charset="0"/>
              </a:defRPr>
            </a:lvl5pPr>
            <a:lvl6pPr marL="2539495" indent="-230863" eaLnBrk="0" fontAlgn="base" hangingPunct="0">
              <a:spcBef>
                <a:spcPct val="30000"/>
              </a:spcBef>
              <a:spcAft>
                <a:spcPct val="0"/>
              </a:spcAft>
              <a:defRPr sz="1200">
                <a:solidFill>
                  <a:schemeClr val="tx1"/>
                </a:solidFill>
                <a:latin typeface="Arial" panose="020B0604020202020204" pitchFamily="34" charset="0"/>
              </a:defRPr>
            </a:lvl6pPr>
            <a:lvl7pPr marL="3001221" indent="-230863" eaLnBrk="0" fontAlgn="base" hangingPunct="0">
              <a:spcBef>
                <a:spcPct val="30000"/>
              </a:spcBef>
              <a:spcAft>
                <a:spcPct val="0"/>
              </a:spcAft>
              <a:defRPr sz="1200">
                <a:solidFill>
                  <a:schemeClr val="tx1"/>
                </a:solidFill>
                <a:latin typeface="Arial" panose="020B0604020202020204" pitchFamily="34" charset="0"/>
              </a:defRPr>
            </a:lvl7pPr>
            <a:lvl8pPr marL="3462947" indent="-230863" eaLnBrk="0" fontAlgn="base" hangingPunct="0">
              <a:spcBef>
                <a:spcPct val="30000"/>
              </a:spcBef>
              <a:spcAft>
                <a:spcPct val="0"/>
              </a:spcAft>
              <a:defRPr sz="1200">
                <a:solidFill>
                  <a:schemeClr val="tx1"/>
                </a:solidFill>
                <a:latin typeface="Arial" panose="020B0604020202020204" pitchFamily="34" charset="0"/>
              </a:defRPr>
            </a:lvl8pPr>
            <a:lvl9pPr marL="3924673" indent="-230863"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EED24C80-3F1B-4891-B684-3AA9B63A7071}" type="slidenum">
              <a:rPr lang="de-DE" altLang="de-DE"/>
              <a:pPr eaLnBrk="1" hangingPunct="1">
                <a:spcBef>
                  <a:spcPct val="0"/>
                </a:spcBef>
              </a:pPr>
              <a:t>1</a:t>
            </a:fld>
            <a:endParaRPr lang="de-DE" altLang="de-DE" dirty="0"/>
          </a:p>
        </p:txBody>
      </p:sp>
    </p:spTree>
    <p:extLst>
      <p:ext uri="{BB962C8B-B14F-4D97-AF65-F5344CB8AC3E}">
        <p14:creationId xmlns:p14="http://schemas.microsoft.com/office/powerpoint/2010/main" val="3643507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EC036492-E0CE-4571-B481-2B87AE0478C8}" type="slidenum">
              <a:rPr lang="de-DE"/>
              <a:pPr>
                <a:defRPr/>
              </a:pPr>
              <a:t>‹Nr.›</a:t>
            </a:fld>
            <a:endParaRPr lang="de-DE" dirty="0"/>
          </a:p>
        </p:txBody>
      </p:sp>
    </p:spTree>
    <p:extLst>
      <p:ext uri="{BB962C8B-B14F-4D97-AF65-F5344CB8AC3E}">
        <p14:creationId xmlns:p14="http://schemas.microsoft.com/office/powerpoint/2010/main" val="3476616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E946F0A0-0554-478C-AE6D-203FC171DD4B}" type="slidenum">
              <a:rPr lang="de-DE"/>
              <a:pPr>
                <a:defRPr/>
              </a:pPr>
              <a:t>‹Nr.›</a:t>
            </a:fld>
            <a:endParaRPr lang="de-DE" dirty="0"/>
          </a:p>
        </p:txBody>
      </p:sp>
    </p:spTree>
    <p:extLst>
      <p:ext uri="{BB962C8B-B14F-4D97-AF65-F5344CB8AC3E}">
        <p14:creationId xmlns:p14="http://schemas.microsoft.com/office/powerpoint/2010/main" val="3898170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3200" b="1" cap="all"/>
            </a:lvl1pPr>
          </a:lstStyle>
          <a:p>
            <a:r>
              <a:rPr lang="de-DE"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Formatvorlagen des Textmasters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5AB58000-81A1-43ED-9E33-BDE026E07C75}" type="slidenum">
              <a:rPr lang="de-DE"/>
              <a:pPr>
                <a:defRPr/>
              </a:pPr>
              <a:t>‹Nr.›</a:t>
            </a:fld>
            <a:endParaRPr lang="de-DE" dirty="0"/>
          </a:p>
        </p:txBody>
      </p:sp>
    </p:spTree>
    <p:extLst>
      <p:ext uri="{BB962C8B-B14F-4D97-AF65-F5344CB8AC3E}">
        <p14:creationId xmlns:p14="http://schemas.microsoft.com/office/powerpoint/2010/main" val="1407967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sz="half" idx="1"/>
          </p:nvPr>
        </p:nvSpPr>
        <p:spPr>
          <a:xfrm>
            <a:off x="685800" y="1628800"/>
            <a:ext cx="3814192" cy="44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37658" y="1633562"/>
            <a:ext cx="3814192" cy="44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427D68C8-EA40-4E89-80BE-3D65192C916F}" type="slidenum">
              <a:rPr lang="de-DE"/>
              <a:pPr>
                <a:defRPr/>
              </a:pPr>
              <a:t>‹Nr.›</a:t>
            </a:fld>
            <a:endParaRPr lang="de-DE" dirty="0"/>
          </a:p>
        </p:txBody>
      </p:sp>
    </p:spTree>
    <p:extLst>
      <p:ext uri="{BB962C8B-B14F-4D97-AF65-F5344CB8AC3E}">
        <p14:creationId xmlns:p14="http://schemas.microsoft.com/office/powerpoint/2010/main" val="34191029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3203574" y="341784"/>
            <a:ext cx="5483225" cy="1143000"/>
          </a:xfrm>
        </p:spPr>
        <p:txBody>
          <a:bodyPr/>
          <a:lstStyle>
            <a:lvl1pPr>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457200" y="1628799"/>
            <a:ext cx="4040188" cy="546075"/>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457200" y="2174874"/>
            <a:ext cx="4040188" cy="3990429"/>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6626" y="1628799"/>
            <a:ext cx="4041775" cy="546075"/>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4646626" y="2174874"/>
            <a:ext cx="4041775" cy="3990429"/>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Rectangle 4"/>
          <p:cNvSpPr>
            <a:spLocks noGrp="1" noChangeArrowheads="1"/>
          </p:cNvSpPr>
          <p:nvPr>
            <p:ph type="dt" sz="half" idx="10"/>
          </p:nvPr>
        </p:nvSpPr>
        <p:spPr>
          <a:ln/>
        </p:spPr>
        <p:txBody>
          <a:bodyPr/>
          <a:lstStyle>
            <a:lvl1pPr>
              <a:defRPr/>
            </a:lvl1pPr>
          </a:lstStyle>
          <a:p>
            <a:pPr>
              <a:defRPr/>
            </a:pPr>
            <a:endParaRPr lang="de-DE" dirty="0"/>
          </a:p>
        </p:txBody>
      </p:sp>
      <p:sp>
        <p:nvSpPr>
          <p:cNvPr id="8"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9" name="Rectangle 6"/>
          <p:cNvSpPr>
            <a:spLocks noGrp="1" noChangeArrowheads="1"/>
          </p:cNvSpPr>
          <p:nvPr>
            <p:ph type="sldNum" sz="quarter" idx="12"/>
          </p:nvPr>
        </p:nvSpPr>
        <p:spPr>
          <a:ln/>
        </p:spPr>
        <p:txBody>
          <a:bodyPr/>
          <a:lstStyle>
            <a:lvl1pPr>
              <a:defRPr/>
            </a:lvl1pPr>
          </a:lstStyle>
          <a:p>
            <a:pPr>
              <a:defRPr/>
            </a:pPr>
            <a:fld id="{13572B5E-E474-49F3-97E0-0A0FADE70A9E}" type="slidenum">
              <a:rPr lang="de-DE"/>
              <a:pPr>
                <a:defRPr/>
              </a:pPr>
              <a:t>‹Nr.›</a:t>
            </a:fld>
            <a:endParaRPr lang="de-DE" dirty="0"/>
          </a:p>
        </p:txBody>
      </p:sp>
    </p:spTree>
    <p:extLst>
      <p:ext uri="{BB962C8B-B14F-4D97-AF65-F5344CB8AC3E}">
        <p14:creationId xmlns:p14="http://schemas.microsoft.com/office/powerpoint/2010/main" val="2987781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BD706B36-7ED1-4701-AF35-1EBFDAC73740}" type="slidenum">
              <a:rPr lang="de-DE"/>
              <a:pPr>
                <a:defRPr/>
              </a:pPr>
              <a:t>‹Nr.›</a:t>
            </a:fld>
            <a:endParaRPr lang="de-DE" dirty="0"/>
          </a:p>
        </p:txBody>
      </p:sp>
    </p:spTree>
    <p:extLst>
      <p:ext uri="{BB962C8B-B14F-4D97-AF65-F5344CB8AC3E}">
        <p14:creationId xmlns:p14="http://schemas.microsoft.com/office/powerpoint/2010/main" val="1334885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dirty="0"/>
          </a:p>
        </p:txBody>
      </p:sp>
      <p:sp>
        <p:nvSpPr>
          <p:cNvPr id="3"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4" name="Rectangle 6"/>
          <p:cNvSpPr>
            <a:spLocks noGrp="1" noChangeArrowheads="1"/>
          </p:cNvSpPr>
          <p:nvPr>
            <p:ph type="sldNum" sz="quarter" idx="12"/>
          </p:nvPr>
        </p:nvSpPr>
        <p:spPr>
          <a:ln/>
        </p:spPr>
        <p:txBody>
          <a:bodyPr/>
          <a:lstStyle>
            <a:lvl1pPr>
              <a:defRPr/>
            </a:lvl1pPr>
          </a:lstStyle>
          <a:p>
            <a:pPr>
              <a:defRPr/>
            </a:pPr>
            <a:fld id="{5DBBA01A-CE93-4ADD-8D85-E42390E74320}" type="slidenum">
              <a:rPr lang="de-DE"/>
              <a:pPr>
                <a:defRPr/>
              </a:pPr>
              <a:t>‹Nr.›</a:t>
            </a:fld>
            <a:endParaRPr lang="de-DE" dirty="0"/>
          </a:p>
        </p:txBody>
      </p:sp>
    </p:spTree>
    <p:extLst>
      <p:ext uri="{BB962C8B-B14F-4D97-AF65-F5344CB8AC3E}">
        <p14:creationId xmlns:p14="http://schemas.microsoft.com/office/powerpoint/2010/main" val="2776789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1557338"/>
            <a:ext cx="3008313" cy="1151582"/>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63888" y="332656"/>
            <a:ext cx="5111750" cy="5759921"/>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2708920"/>
            <a:ext cx="3008313" cy="341724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9DB598E2-E28F-4AF8-876C-F58955E82A33}" type="slidenum">
              <a:rPr lang="de-DE"/>
              <a:pPr>
                <a:defRPr/>
              </a:pPr>
              <a:t>‹Nr.›</a:t>
            </a:fld>
            <a:endParaRPr lang="de-DE" dirty="0"/>
          </a:p>
        </p:txBody>
      </p:sp>
    </p:spTree>
    <p:extLst>
      <p:ext uri="{BB962C8B-B14F-4D97-AF65-F5344CB8AC3E}">
        <p14:creationId xmlns:p14="http://schemas.microsoft.com/office/powerpoint/2010/main" val="37910670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8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792288" y="1628800"/>
            <a:ext cx="5486400" cy="30987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dirty="0" smtClean="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17A08565-A784-4A39-ABFF-FC0DBB1CBFFE}" type="slidenum">
              <a:rPr lang="de-DE"/>
              <a:pPr>
                <a:defRPr/>
              </a:pPr>
              <a:t>‹Nr.›</a:t>
            </a:fld>
            <a:endParaRPr lang="de-DE" dirty="0"/>
          </a:p>
        </p:txBody>
      </p:sp>
    </p:spTree>
    <p:extLst>
      <p:ext uri="{BB962C8B-B14F-4D97-AF65-F5344CB8AC3E}">
        <p14:creationId xmlns:p14="http://schemas.microsoft.com/office/powerpoint/2010/main" val="710440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3848" y="332656"/>
            <a:ext cx="52546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de-DE" dirty="0" smtClean="0"/>
              <a:t>Klicken Sie, um das Titelformat zu bearbeiten</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de-DE" dirty="0"/>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de-DE" dirty="0"/>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0AE4AE43-01AF-4849-970A-ACF138C5D858}" type="slidenum">
              <a:rPr lang="de-DE" smtClean="0"/>
              <a:pPr>
                <a:defRPr/>
              </a:pPr>
              <a:t>‹Nr.›</a:t>
            </a:fld>
            <a:endParaRPr lang="de-DE" dirty="0"/>
          </a:p>
        </p:txBody>
      </p:sp>
      <p:sp>
        <p:nvSpPr>
          <p:cNvPr id="1030" name="Rectangle 11"/>
          <p:cNvSpPr>
            <a:spLocks noChangeArrowheads="1"/>
          </p:cNvSpPr>
          <p:nvPr/>
        </p:nvSpPr>
        <p:spPr bwMode="auto">
          <a:xfrm>
            <a:off x="-400050" y="-220663"/>
            <a:ext cx="9144000" cy="1187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de-DE" altLang="de-DE" sz="1200" dirty="0">
                <a:cs typeface="Times New Roman" pitchFamily="18" charset="0"/>
              </a:rPr>
              <a:t>                      </a:t>
            </a:r>
          </a:p>
          <a:p>
            <a:r>
              <a:rPr lang="de-DE" altLang="de-DE" sz="1200" dirty="0">
                <a:cs typeface="Times New Roman" pitchFamily="18" charset="0"/>
              </a:rPr>
              <a:t> </a:t>
            </a:r>
          </a:p>
          <a:p>
            <a:r>
              <a:rPr lang="de-DE" altLang="de-DE" sz="1200" dirty="0">
                <a:cs typeface="Times New Roman" pitchFamily="18" charset="0"/>
              </a:rPr>
              <a:t> </a:t>
            </a:r>
          </a:p>
          <a:p>
            <a:r>
              <a:rPr lang="de-DE" altLang="de-DE" sz="1200" dirty="0">
                <a:cs typeface="Times New Roman" pitchFamily="18" charset="0"/>
              </a:rPr>
              <a:t> </a:t>
            </a:r>
          </a:p>
          <a:p>
            <a:endParaRPr lang="de-DE" altLang="de-DE" dirty="0"/>
          </a:p>
        </p:txBody>
      </p:sp>
      <p:sp>
        <p:nvSpPr>
          <p:cNvPr id="1031" name="Rectangle 12"/>
          <p:cNvSpPr>
            <a:spLocks noChangeArrowheads="1"/>
          </p:cNvSpPr>
          <p:nvPr/>
        </p:nvSpPr>
        <p:spPr bwMode="auto">
          <a:xfrm>
            <a:off x="-400050" y="601663"/>
            <a:ext cx="91440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de-DE" altLang="de-DE" sz="1200" dirty="0">
                <a:cs typeface="Times New Roman" pitchFamily="18" charset="0"/>
              </a:rPr>
              <a:t>                                  </a:t>
            </a:r>
            <a:endParaRPr lang="de-DE" altLang="de-DE" dirty="0"/>
          </a:p>
        </p:txBody>
      </p:sp>
      <p:sp>
        <p:nvSpPr>
          <p:cNvPr id="1032" name="Rectangle 17"/>
          <p:cNvSpPr>
            <a:spLocks noChangeArrowheads="1"/>
          </p:cNvSpPr>
          <p:nvPr/>
        </p:nvSpPr>
        <p:spPr bwMode="auto">
          <a:xfrm>
            <a:off x="-304800" y="1066800"/>
            <a:ext cx="91440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de-DE" altLang="de-DE" sz="1200" dirty="0">
                <a:cs typeface="Times New Roman" pitchFamily="18" charset="0"/>
              </a:rPr>
              <a:t> </a:t>
            </a:r>
          </a:p>
          <a:p>
            <a:endParaRPr lang="de-DE" altLang="de-DE" dirty="0"/>
          </a:p>
        </p:txBody>
      </p:sp>
      <p:sp>
        <p:nvSpPr>
          <p:cNvPr id="1033" name="Rectangle 18"/>
          <p:cNvSpPr>
            <a:spLocks noChangeArrowheads="1"/>
          </p:cNvSpPr>
          <p:nvPr/>
        </p:nvSpPr>
        <p:spPr bwMode="auto">
          <a:xfrm>
            <a:off x="-400050" y="1606550"/>
            <a:ext cx="91440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de-DE" altLang="de-DE" sz="1200" dirty="0">
                <a:cs typeface="Times New Roman" pitchFamily="18" charset="0"/>
              </a:rPr>
              <a:t> </a:t>
            </a:r>
          </a:p>
          <a:p>
            <a:endParaRPr lang="de-DE" altLang="de-DE" dirty="0"/>
          </a:p>
        </p:txBody>
      </p:sp>
      <p:sp>
        <p:nvSpPr>
          <p:cNvPr id="1034" name="Rectangle 22"/>
          <p:cNvSpPr>
            <a:spLocks noGrp="1" noChangeArrowheads="1"/>
          </p:cNvSpPr>
          <p:nvPr>
            <p:ph type="body" idx="1"/>
          </p:nvPr>
        </p:nvSpPr>
        <p:spPr bwMode="auto">
          <a:xfrm>
            <a:off x="685800" y="1606550"/>
            <a:ext cx="7772400" cy="448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dirty="0" smtClean="0"/>
              <a:t>Klicken Sie, um die Formate des Vorlagentextes zu bearbeiten</a:t>
            </a:r>
          </a:p>
          <a:p>
            <a:pPr lvl="1"/>
            <a:r>
              <a:rPr lang="de-DE" altLang="de-DE" dirty="0" smtClean="0"/>
              <a:t>Zweite Ebene</a:t>
            </a:r>
          </a:p>
          <a:p>
            <a:pPr lvl="2"/>
            <a:r>
              <a:rPr lang="de-DE" altLang="de-DE" dirty="0" smtClean="0"/>
              <a:t>Dritte Ebene</a:t>
            </a:r>
          </a:p>
          <a:p>
            <a:pPr lvl="3"/>
            <a:r>
              <a:rPr lang="de-DE" altLang="de-DE" dirty="0" smtClean="0"/>
              <a:t>Vierte Ebene</a:t>
            </a:r>
          </a:p>
          <a:p>
            <a:pPr lvl="4"/>
            <a:r>
              <a:rPr lang="de-DE" altLang="de-DE" dirty="0" smtClean="0"/>
              <a:t>Fünfte Ebene</a:t>
            </a:r>
          </a:p>
        </p:txBody>
      </p:sp>
      <p:pic>
        <p:nvPicPr>
          <p:cNvPr id="2" name="Grafik 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10690"/>
            <a:ext cx="2425718" cy="1320810"/>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ctr" rtl="0" eaLnBrk="1" fontAlgn="base" hangingPunct="1">
        <a:spcBef>
          <a:spcPct val="0"/>
        </a:spcBef>
        <a:spcAft>
          <a:spcPct val="0"/>
        </a:spcAft>
        <a:defRPr sz="28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Black" pitchFamily="34" charset="0"/>
        </a:defRPr>
      </a:lvl2pPr>
      <a:lvl3pPr algn="ctr" rtl="0" eaLnBrk="1" fontAlgn="base" hangingPunct="1">
        <a:spcBef>
          <a:spcPct val="0"/>
        </a:spcBef>
        <a:spcAft>
          <a:spcPct val="0"/>
        </a:spcAft>
        <a:defRPr sz="3600">
          <a:solidFill>
            <a:schemeClr val="tx2"/>
          </a:solidFill>
          <a:latin typeface="Arial Black" pitchFamily="34" charset="0"/>
        </a:defRPr>
      </a:lvl3pPr>
      <a:lvl4pPr algn="ctr" rtl="0" eaLnBrk="1" fontAlgn="base" hangingPunct="1">
        <a:spcBef>
          <a:spcPct val="0"/>
        </a:spcBef>
        <a:spcAft>
          <a:spcPct val="0"/>
        </a:spcAft>
        <a:defRPr sz="3600">
          <a:solidFill>
            <a:schemeClr val="tx2"/>
          </a:solidFill>
          <a:latin typeface="Arial Black" pitchFamily="34" charset="0"/>
        </a:defRPr>
      </a:lvl4pPr>
      <a:lvl5pPr algn="ctr" rtl="0" eaLnBrk="1" fontAlgn="base" hangingPunct="1">
        <a:spcBef>
          <a:spcPct val="0"/>
        </a:spcBef>
        <a:spcAft>
          <a:spcPct val="0"/>
        </a:spcAft>
        <a:defRPr sz="3600">
          <a:solidFill>
            <a:schemeClr val="tx2"/>
          </a:solidFill>
          <a:latin typeface="Arial Black" pitchFamily="34" charset="0"/>
        </a:defRPr>
      </a:lvl5pPr>
      <a:lvl6pPr marL="457200" algn="ctr" rtl="0" eaLnBrk="1" fontAlgn="base" hangingPunct="1">
        <a:spcBef>
          <a:spcPct val="0"/>
        </a:spcBef>
        <a:spcAft>
          <a:spcPct val="0"/>
        </a:spcAft>
        <a:defRPr sz="3600">
          <a:solidFill>
            <a:schemeClr val="tx2"/>
          </a:solidFill>
          <a:latin typeface="Arial Black" pitchFamily="34" charset="0"/>
        </a:defRPr>
      </a:lvl6pPr>
      <a:lvl7pPr marL="914400" algn="ctr" rtl="0" eaLnBrk="1" fontAlgn="base" hangingPunct="1">
        <a:spcBef>
          <a:spcPct val="0"/>
        </a:spcBef>
        <a:spcAft>
          <a:spcPct val="0"/>
        </a:spcAft>
        <a:defRPr sz="3600">
          <a:solidFill>
            <a:schemeClr val="tx2"/>
          </a:solidFill>
          <a:latin typeface="Arial Black" pitchFamily="34" charset="0"/>
        </a:defRPr>
      </a:lvl7pPr>
      <a:lvl8pPr marL="1371600" algn="ctr" rtl="0" eaLnBrk="1" fontAlgn="base" hangingPunct="1">
        <a:spcBef>
          <a:spcPct val="0"/>
        </a:spcBef>
        <a:spcAft>
          <a:spcPct val="0"/>
        </a:spcAft>
        <a:defRPr sz="3600">
          <a:solidFill>
            <a:schemeClr val="tx2"/>
          </a:solidFill>
          <a:latin typeface="Arial Black" pitchFamily="34" charset="0"/>
        </a:defRPr>
      </a:lvl8pPr>
      <a:lvl9pPr marL="1828800" algn="ctr"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defRPr sz="2400">
          <a:solidFill>
            <a:schemeClr val="tx1"/>
          </a:solidFill>
          <a:latin typeface="+mn-lt"/>
          <a:ea typeface="+mn-ea"/>
          <a:cs typeface="+mn-cs"/>
        </a:defRPr>
      </a:lvl1pPr>
      <a:lvl2pPr marL="763588" indent="-285750" algn="l" rtl="0" eaLnBrk="1" fontAlgn="base" hangingPunct="1">
        <a:spcBef>
          <a:spcPct val="20000"/>
        </a:spcBef>
        <a:spcAft>
          <a:spcPct val="0"/>
        </a:spcAft>
        <a:buChar char="–"/>
        <a:defRPr sz="2000">
          <a:solidFill>
            <a:schemeClr val="tx1"/>
          </a:solidFill>
          <a:latin typeface="+mn-lt"/>
        </a:defRPr>
      </a:lvl2pPr>
      <a:lvl3pPr marL="1182688" indent="-228600" algn="l" rtl="0" eaLnBrk="1" fontAlgn="base" hangingPunct="1">
        <a:spcBef>
          <a:spcPct val="20000"/>
        </a:spcBef>
        <a:spcAft>
          <a:spcPct val="0"/>
        </a:spcAft>
        <a:buChar char="•"/>
        <a:defRPr sz="1800">
          <a:solidFill>
            <a:schemeClr val="tx1"/>
          </a:solidFill>
          <a:latin typeface="+mn-lt"/>
        </a:defRPr>
      </a:lvl3pPr>
      <a:lvl4pPr marL="1601788"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unece.org/env/pp/cc/com.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unece.org/fileadmin/DAM/env/pp/mop6/English/ECE_MP.PP_2017_40_E.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unece.org/fileadmin/DAM/env/pp/compliance/CC-58/ece.mp.pp.c.1.2017.15_aec.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unece.org/fileadmin/DAM/env/pp/mop6/in-session_docs/ECE_MP.PP_2017.CRP.7_E_general_issues_on_compliance.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unece.org/env/pp/aarhus/mop6_docs.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ctrTitle"/>
          </p:nvPr>
        </p:nvSpPr>
        <p:spPr>
          <a:xfrm>
            <a:off x="899592" y="908721"/>
            <a:ext cx="7920880" cy="4823742"/>
          </a:xfrm>
          <a:solidFill>
            <a:schemeClr val="accent1">
              <a:lumMod val="20000"/>
              <a:lumOff val="80000"/>
            </a:schemeClr>
          </a:solidFill>
        </p:spPr>
        <p:txBody>
          <a:bodyPr/>
          <a:lstStyle/>
          <a:p>
            <a:pPr eaLnBrk="1" hangingPunct="1">
              <a:defRPr/>
            </a:pPr>
            <a:r>
              <a:rPr lang="de-DE" altLang="de-DE" sz="2000" dirty="0" smtClean="0"/>
              <a:t>Münsteraner Gespräche zum </a:t>
            </a:r>
            <a:br>
              <a:rPr lang="de-DE" altLang="de-DE" sz="2000" dirty="0" smtClean="0"/>
            </a:br>
            <a:r>
              <a:rPr lang="de-DE" altLang="de-DE" sz="2000" dirty="0" smtClean="0"/>
              <a:t>Umwelt- und Planungsrecht</a:t>
            </a:r>
            <a:br>
              <a:rPr lang="de-DE" altLang="de-DE" sz="2000" dirty="0" smtClean="0"/>
            </a:br>
            <a:r>
              <a:rPr lang="de-DE" altLang="de-DE" sz="1400" dirty="0" smtClean="0"/>
              <a:t/>
            </a:r>
            <a:br>
              <a:rPr lang="de-DE" altLang="de-DE" sz="1400" dirty="0" smtClean="0"/>
            </a:br>
            <a:r>
              <a:rPr lang="de-DE" altLang="de-DE" sz="2000" dirty="0" smtClean="0"/>
              <a:t>Neue Entwicklungen im Umweltrechtsschutz </a:t>
            </a:r>
            <a:br>
              <a:rPr lang="de-DE" altLang="de-DE" sz="2000" dirty="0" smtClean="0"/>
            </a:br>
            <a:r>
              <a:rPr lang="de-DE" altLang="de-DE" sz="2000" dirty="0" smtClean="0"/>
              <a:t>am 29. Mai 2018</a:t>
            </a:r>
            <a:br>
              <a:rPr lang="de-DE" altLang="de-DE" sz="2000" dirty="0" smtClean="0"/>
            </a:br>
            <a:r>
              <a:rPr lang="de-DE" altLang="de-DE" sz="1800" dirty="0"/>
              <a:t/>
            </a:r>
            <a:br>
              <a:rPr lang="de-DE" altLang="de-DE" sz="1800" dirty="0"/>
            </a:br>
            <a:r>
              <a:rPr lang="de-DE" altLang="de-DE" sz="2000" u="sng" dirty="0" smtClean="0"/>
              <a:t>Thema:</a:t>
            </a:r>
            <a:r>
              <a:rPr lang="de-DE" altLang="de-DE" sz="2200" u="sng" dirty="0" smtClean="0"/>
              <a:t/>
            </a:r>
            <a:br>
              <a:rPr lang="de-DE" altLang="de-DE" sz="2200" u="sng" dirty="0" smtClean="0"/>
            </a:br>
            <a:r>
              <a:rPr lang="de-DE" altLang="de-DE" sz="800" dirty="0" smtClean="0"/>
              <a:t/>
            </a:r>
            <a:br>
              <a:rPr lang="de-DE" altLang="de-DE" sz="800" dirty="0" smtClean="0"/>
            </a:br>
            <a:r>
              <a:rPr lang="de-DE" altLang="de-DE" sz="2400" dirty="0" smtClean="0"/>
              <a:t>Jüngste Entwicklungen des Umweltrechtsschutzes: </a:t>
            </a:r>
            <a:br>
              <a:rPr lang="de-DE" altLang="de-DE" sz="2400" dirty="0" smtClean="0"/>
            </a:br>
            <a:r>
              <a:rPr lang="de-DE" altLang="de-DE" sz="2400" dirty="0" smtClean="0"/>
              <a:t>EuGH-Rechtsprechung und </a:t>
            </a:r>
            <a:br>
              <a:rPr lang="de-DE" altLang="de-DE" sz="2400" dirty="0" smtClean="0"/>
            </a:br>
            <a:r>
              <a:rPr lang="de-DE" altLang="de-DE" sz="2400" dirty="0" smtClean="0"/>
              <a:t>Aarhus Compliance Committee</a:t>
            </a:r>
          </a:p>
        </p:txBody>
      </p:sp>
      <p:sp>
        <p:nvSpPr>
          <p:cNvPr id="5123" name="Untertitel 2"/>
          <p:cNvSpPr>
            <a:spLocks noGrp="1"/>
          </p:cNvSpPr>
          <p:nvPr>
            <p:ph type="subTitle" idx="1"/>
          </p:nvPr>
        </p:nvSpPr>
        <p:spPr>
          <a:xfrm>
            <a:off x="899592" y="5732463"/>
            <a:ext cx="7920880" cy="576262"/>
          </a:xfrm>
        </p:spPr>
        <p:txBody>
          <a:bodyPr/>
          <a:lstStyle/>
          <a:p>
            <a:pPr algn="l" eaLnBrk="1" hangingPunct="1"/>
            <a:r>
              <a:rPr lang="de-DE" altLang="de-DE" sz="2000" b="1" dirty="0" smtClean="0"/>
              <a:t>MinR Matthias Sauer, BMU, Berlin, Referat G I 3 </a:t>
            </a:r>
          </a:p>
        </p:txBody>
      </p:sp>
      <p:sp>
        <p:nvSpPr>
          <p:cNvPr id="2" name="Foliennummernplatzhalter 1"/>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4A89380D-C1D6-4A64-B535-FEDB6B2CD946}" type="slidenum">
              <a:rPr lang="de-DE" altLang="de-DE" sz="1400">
                <a:solidFill>
                  <a:srgbClr val="000000"/>
                </a:solidFill>
              </a:rPr>
              <a:pPr eaLnBrk="1" hangingPunct="1"/>
              <a:t>1</a:t>
            </a:fld>
            <a:endParaRPr lang="de-DE" altLang="de-DE" sz="1400" dirty="0">
              <a:solidFill>
                <a:srgbClr val="000000"/>
              </a:solidFill>
            </a:endParaRPr>
          </a:p>
        </p:txBody>
      </p:sp>
    </p:spTree>
    <p:extLst>
      <p:ext uri="{BB962C8B-B14F-4D97-AF65-F5344CB8AC3E}">
        <p14:creationId xmlns:p14="http://schemas.microsoft.com/office/powerpoint/2010/main" val="4012529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3203575" y="404813"/>
            <a:ext cx="5254625" cy="1143000"/>
          </a:xfrm>
          <a:solidFill>
            <a:schemeClr val="accent1">
              <a:lumMod val="20000"/>
              <a:lumOff val="80000"/>
            </a:schemeClr>
          </a:solidFill>
        </p:spPr>
        <p:txBody>
          <a:bodyPr/>
          <a:lstStyle/>
          <a:p>
            <a:pPr>
              <a:defRPr/>
            </a:pPr>
            <a:r>
              <a:rPr lang="de-DE" altLang="de-DE" sz="2400" dirty="0" smtClean="0">
                <a:solidFill>
                  <a:srgbClr val="000000"/>
                </a:solidFill>
              </a:rPr>
              <a:t>II</a:t>
            </a:r>
            <a:r>
              <a:rPr lang="de-DE" altLang="de-DE" sz="2400" dirty="0">
                <a:solidFill>
                  <a:srgbClr val="000000"/>
                </a:solidFill>
              </a:rPr>
              <a:t>. Follow-Up zur UmwRG-Novelle 2017</a:t>
            </a:r>
            <a:endParaRPr lang="en-GB" altLang="de-DE" sz="2400" dirty="0" smtClean="0"/>
          </a:p>
        </p:txBody>
      </p:sp>
      <p:sp>
        <p:nvSpPr>
          <p:cNvPr id="15363" name="Rectangle 3"/>
          <p:cNvSpPr>
            <a:spLocks noGrp="1" noChangeArrowheads="1"/>
          </p:cNvSpPr>
          <p:nvPr>
            <p:ph idx="1"/>
          </p:nvPr>
        </p:nvSpPr>
        <p:spPr>
          <a:xfrm>
            <a:off x="539552" y="1844824"/>
            <a:ext cx="8064896" cy="4608512"/>
          </a:xfrm>
        </p:spPr>
        <p:txBody>
          <a:bodyPr/>
          <a:lstStyle/>
          <a:p>
            <a:pPr eaLnBrk="1" hangingPunct="1">
              <a:lnSpc>
                <a:spcPct val="80000"/>
              </a:lnSpc>
              <a:defRPr/>
            </a:pPr>
            <a:r>
              <a:rPr lang="de-DE" altLang="de-DE" b="1" dirty="0">
                <a:solidFill>
                  <a:srgbClr val="000000"/>
                </a:solidFill>
              </a:rPr>
              <a:t>	</a:t>
            </a:r>
            <a:endParaRPr lang="en-GB" altLang="de-DE" sz="1600" b="1" dirty="0">
              <a:solidFill>
                <a:srgbClr val="000000"/>
              </a:solidFill>
            </a:endParaRPr>
          </a:p>
          <a:p>
            <a:pPr marL="0" indent="0" eaLnBrk="1" hangingPunct="1">
              <a:lnSpc>
                <a:spcPct val="80000"/>
              </a:lnSpc>
              <a:defRPr/>
            </a:pPr>
            <a:r>
              <a:rPr lang="de-DE" altLang="de-DE" b="1" u="sng" dirty="0" smtClean="0">
                <a:solidFill>
                  <a:srgbClr val="000000"/>
                </a:solidFill>
              </a:rPr>
              <a:t>Zielerreichung auf EU-Ebene:</a:t>
            </a:r>
          </a:p>
          <a:p>
            <a:pPr marL="0" indent="0" eaLnBrk="1" hangingPunct="1">
              <a:lnSpc>
                <a:spcPct val="80000"/>
              </a:lnSpc>
              <a:defRPr/>
            </a:pPr>
            <a:endParaRPr lang="de-DE" altLang="de-DE" b="1" dirty="0">
              <a:solidFill>
                <a:srgbClr val="000000"/>
              </a:solidFill>
            </a:endParaRPr>
          </a:p>
          <a:p>
            <a:pPr eaLnBrk="1" hangingPunct="1">
              <a:lnSpc>
                <a:spcPct val="80000"/>
              </a:lnSpc>
              <a:buFont typeface="Arial" panose="020B0604020202020204" pitchFamily="34" charset="0"/>
              <a:buChar char="•"/>
              <a:defRPr/>
            </a:pPr>
            <a:r>
              <a:rPr lang="de-DE" altLang="de-DE" sz="2200" b="1" dirty="0" smtClean="0">
                <a:solidFill>
                  <a:srgbClr val="000000"/>
                </a:solidFill>
              </a:rPr>
              <a:t>Unterrichtung der EU KOM durch die BReg über das Inkrafttreten des UmwRG 2017</a:t>
            </a:r>
          </a:p>
          <a:p>
            <a:pPr eaLnBrk="1" hangingPunct="1">
              <a:lnSpc>
                <a:spcPct val="80000"/>
              </a:lnSpc>
              <a:buFont typeface="Arial" panose="020B0604020202020204" pitchFamily="34" charset="0"/>
              <a:buChar char="•"/>
              <a:defRPr/>
            </a:pPr>
            <a:endParaRPr lang="de-DE" altLang="de-DE" sz="2200" b="1" dirty="0">
              <a:solidFill>
                <a:srgbClr val="000000"/>
              </a:solidFill>
            </a:endParaRPr>
          </a:p>
          <a:p>
            <a:pPr marL="0" indent="361950" eaLnBrk="1" hangingPunct="1">
              <a:lnSpc>
                <a:spcPct val="80000"/>
              </a:lnSpc>
              <a:defRPr/>
            </a:pPr>
            <a:r>
              <a:rPr lang="de-DE" altLang="de-DE" sz="2200" b="1" dirty="0" smtClean="0">
                <a:solidFill>
                  <a:srgbClr val="000000"/>
                </a:solidFill>
              </a:rPr>
              <a:t>=&gt; 	</a:t>
            </a:r>
            <a:r>
              <a:rPr lang="de-DE" altLang="de-DE" sz="2200" b="1" dirty="0" smtClean="0">
                <a:solidFill>
                  <a:srgbClr val="FF0000"/>
                </a:solidFill>
              </a:rPr>
              <a:t>Keine</a:t>
            </a:r>
            <a:r>
              <a:rPr lang="de-DE" altLang="de-DE" sz="2200" b="1" dirty="0" smtClean="0">
                <a:solidFill>
                  <a:srgbClr val="000000"/>
                </a:solidFill>
              </a:rPr>
              <a:t> Einleitung eines finanziellen Sanktions-	verfahrens wegen des EuGH-Urteils vom 15.10.2015</a:t>
            </a:r>
          </a:p>
          <a:p>
            <a:pPr marL="0" indent="361950" eaLnBrk="1" hangingPunct="1">
              <a:lnSpc>
                <a:spcPct val="80000"/>
              </a:lnSpc>
              <a:defRPr/>
            </a:pPr>
            <a:endParaRPr lang="de-DE" altLang="de-DE" sz="2200" b="1" dirty="0" smtClean="0">
              <a:solidFill>
                <a:srgbClr val="000000"/>
              </a:solidFill>
            </a:endParaRPr>
          </a:p>
          <a:p>
            <a:pPr marL="0" indent="361950" eaLnBrk="1" hangingPunct="1">
              <a:lnSpc>
                <a:spcPct val="80000"/>
              </a:lnSpc>
              <a:defRPr/>
            </a:pPr>
            <a:r>
              <a:rPr lang="de-DE" altLang="de-DE" sz="2200" b="1" dirty="0" smtClean="0">
                <a:solidFill>
                  <a:srgbClr val="000000"/>
                </a:solidFill>
              </a:rPr>
              <a:t>-&gt;	</a:t>
            </a:r>
            <a:r>
              <a:rPr lang="de-DE" altLang="de-DE" sz="2200" b="1" u="sng" dirty="0" smtClean="0">
                <a:solidFill>
                  <a:srgbClr val="000000"/>
                </a:solidFill>
              </a:rPr>
              <a:t>aber:</a:t>
            </a:r>
            <a:r>
              <a:rPr lang="de-DE" altLang="de-DE" sz="2200" b="1" dirty="0" smtClean="0">
                <a:solidFill>
                  <a:srgbClr val="000000"/>
                </a:solidFill>
              </a:rPr>
              <a:t> auch bisher keine formale Einstellung des 	Verfahrens durch EU KOM; EU KOM prüft noch</a:t>
            </a:r>
            <a:endParaRPr lang="de-DE" altLang="de-DE" sz="2200" b="1" dirty="0">
              <a:solidFill>
                <a:srgbClr val="000000"/>
              </a:solidFill>
            </a:endParaRPr>
          </a:p>
        </p:txBody>
      </p:sp>
      <p:sp>
        <p:nvSpPr>
          <p:cNvPr id="3" name="Foliennummernplatzhalter 2"/>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22D6656A-0295-4B37-9206-DE7AAF0B079B}" type="slidenum">
              <a:rPr lang="de-DE" altLang="de-DE" sz="1400">
                <a:solidFill>
                  <a:srgbClr val="000000"/>
                </a:solidFill>
              </a:rPr>
              <a:pPr eaLnBrk="1" hangingPunct="1"/>
              <a:t>10</a:t>
            </a:fld>
            <a:endParaRPr lang="de-DE" altLang="de-DE" sz="1400" dirty="0">
              <a:solidFill>
                <a:srgbClr val="000000"/>
              </a:solidFill>
            </a:endParaRPr>
          </a:p>
        </p:txBody>
      </p:sp>
    </p:spTree>
    <p:extLst>
      <p:ext uri="{BB962C8B-B14F-4D97-AF65-F5344CB8AC3E}">
        <p14:creationId xmlns:p14="http://schemas.microsoft.com/office/powerpoint/2010/main" val="2568864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3203575" y="404813"/>
            <a:ext cx="5254625" cy="1143000"/>
          </a:xfrm>
          <a:solidFill>
            <a:schemeClr val="accent1">
              <a:lumMod val="20000"/>
              <a:lumOff val="80000"/>
            </a:schemeClr>
          </a:solidFill>
        </p:spPr>
        <p:txBody>
          <a:bodyPr/>
          <a:lstStyle/>
          <a:p>
            <a:pPr>
              <a:defRPr/>
            </a:pPr>
            <a:r>
              <a:rPr lang="de-DE" altLang="de-DE" sz="2400" dirty="0" smtClean="0">
                <a:solidFill>
                  <a:srgbClr val="000000"/>
                </a:solidFill>
              </a:rPr>
              <a:t>II</a:t>
            </a:r>
            <a:r>
              <a:rPr lang="de-DE" altLang="de-DE" sz="2400" dirty="0">
                <a:solidFill>
                  <a:srgbClr val="000000"/>
                </a:solidFill>
              </a:rPr>
              <a:t>. Follow-Up zur UmwRG-Novelle 2017</a:t>
            </a:r>
            <a:endParaRPr lang="en-GB" altLang="de-DE" sz="2400" dirty="0" smtClean="0"/>
          </a:p>
        </p:txBody>
      </p:sp>
      <p:sp>
        <p:nvSpPr>
          <p:cNvPr id="15363" name="Rectangle 3"/>
          <p:cNvSpPr>
            <a:spLocks noGrp="1" noChangeArrowheads="1"/>
          </p:cNvSpPr>
          <p:nvPr>
            <p:ph idx="1"/>
          </p:nvPr>
        </p:nvSpPr>
        <p:spPr>
          <a:xfrm>
            <a:off x="539552" y="1988840"/>
            <a:ext cx="8496498" cy="4536504"/>
          </a:xfrm>
        </p:spPr>
        <p:txBody>
          <a:bodyPr/>
          <a:lstStyle/>
          <a:p>
            <a:pPr eaLnBrk="1" hangingPunct="1">
              <a:lnSpc>
                <a:spcPct val="80000"/>
              </a:lnSpc>
              <a:defRPr/>
            </a:pPr>
            <a:r>
              <a:rPr lang="de-DE" altLang="de-DE" b="1" dirty="0">
                <a:solidFill>
                  <a:srgbClr val="000000"/>
                </a:solidFill>
              </a:rPr>
              <a:t>	</a:t>
            </a:r>
            <a:endParaRPr lang="en-GB" altLang="de-DE" sz="1600" b="1" dirty="0">
              <a:solidFill>
                <a:srgbClr val="000000"/>
              </a:solidFill>
            </a:endParaRPr>
          </a:p>
          <a:p>
            <a:pPr marL="0" indent="0" eaLnBrk="1" hangingPunct="1">
              <a:lnSpc>
                <a:spcPct val="80000"/>
              </a:lnSpc>
              <a:defRPr/>
            </a:pPr>
            <a:r>
              <a:rPr lang="de-DE" altLang="de-DE" sz="2200" b="1" u="sng" dirty="0" smtClean="0">
                <a:solidFill>
                  <a:srgbClr val="000000"/>
                </a:solidFill>
              </a:rPr>
              <a:t>Zielerreichung auf ECE-Ebene:</a:t>
            </a:r>
          </a:p>
          <a:p>
            <a:pPr marL="0" indent="0" eaLnBrk="1" hangingPunct="1">
              <a:lnSpc>
                <a:spcPct val="80000"/>
              </a:lnSpc>
              <a:defRPr/>
            </a:pPr>
            <a:endParaRPr lang="de-DE" altLang="de-DE" sz="2200" b="1" dirty="0">
              <a:solidFill>
                <a:srgbClr val="000000"/>
              </a:solidFill>
            </a:endParaRPr>
          </a:p>
          <a:p>
            <a:pPr eaLnBrk="1" hangingPunct="1">
              <a:lnSpc>
                <a:spcPct val="80000"/>
              </a:lnSpc>
              <a:buFont typeface="Arial" panose="020B0604020202020204" pitchFamily="34" charset="0"/>
              <a:buChar char="•"/>
              <a:defRPr/>
            </a:pPr>
            <a:r>
              <a:rPr lang="de-DE" altLang="de-DE" sz="2200" b="1" dirty="0" smtClean="0">
                <a:solidFill>
                  <a:srgbClr val="000000"/>
                </a:solidFill>
              </a:rPr>
              <a:t>Unterrichtung des ACCC durch die BReg über das Inkrafttreten des UmwRG 2017</a:t>
            </a:r>
          </a:p>
          <a:p>
            <a:pPr eaLnBrk="1" hangingPunct="1">
              <a:lnSpc>
                <a:spcPct val="80000"/>
              </a:lnSpc>
              <a:buFont typeface="Arial" panose="020B0604020202020204" pitchFamily="34" charset="0"/>
              <a:buChar char="•"/>
              <a:defRPr/>
            </a:pPr>
            <a:endParaRPr lang="de-DE" altLang="de-DE" sz="2200" b="1" dirty="0">
              <a:solidFill>
                <a:srgbClr val="000000"/>
              </a:solidFill>
            </a:endParaRPr>
          </a:p>
          <a:p>
            <a:pPr marL="0" indent="361950" eaLnBrk="1" hangingPunct="1">
              <a:lnSpc>
                <a:spcPct val="80000"/>
              </a:lnSpc>
              <a:defRPr/>
            </a:pPr>
            <a:r>
              <a:rPr lang="de-DE" altLang="de-DE" sz="2200" b="1" dirty="0" smtClean="0">
                <a:solidFill>
                  <a:srgbClr val="000000"/>
                </a:solidFill>
              </a:rPr>
              <a:t>=&gt; 	</a:t>
            </a:r>
            <a:r>
              <a:rPr lang="de-DE" altLang="de-DE" sz="2200" b="1" dirty="0" smtClean="0">
                <a:solidFill>
                  <a:srgbClr val="FF0000"/>
                </a:solidFill>
              </a:rPr>
              <a:t>Keine</a:t>
            </a:r>
            <a:r>
              <a:rPr lang="de-DE" altLang="de-DE" sz="2200" b="1" dirty="0" smtClean="0">
                <a:solidFill>
                  <a:srgbClr val="000000"/>
                </a:solidFill>
              </a:rPr>
              <a:t> „völkerrechtliche“ Zweitverurteilung </a:t>
            </a:r>
          </a:p>
          <a:p>
            <a:pPr marL="0" indent="361950" eaLnBrk="1" hangingPunct="1">
              <a:lnSpc>
                <a:spcPct val="80000"/>
              </a:lnSpc>
              <a:defRPr/>
            </a:pPr>
            <a:r>
              <a:rPr lang="de-DE" altLang="de-DE" sz="2200" b="1" dirty="0" smtClean="0">
                <a:solidFill>
                  <a:srgbClr val="000000"/>
                </a:solidFill>
              </a:rPr>
              <a:t>	auf der 6. VSK im September 2017</a:t>
            </a:r>
            <a:endParaRPr lang="de-DE" altLang="de-DE" sz="2200" b="1" dirty="0">
              <a:solidFill>
                <a:srgbClr val="000000"/>
              </a:solidFill>
            </a:endParaRPr>
          </a:p>
        </p:txBody>
      </p:sp>
      <p:sp>
        <p:nvSpPr>
          <p:cNvPr id="3" name="Foliennummernplatzhalter 2"/>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22D6656A-0295-4B37-9206-DE7AAF0B079B}" type="slidenum">
              <a:rPr lang="de-DE" altLang="de-DE" sz="1400">
                <a:solidFill>
                  <a:srgbClr val="000000"/>
                </a:solidFill>
              </a:rPr>
              <a:pPr eaLnBrk="1" hangingPunct="1"/>
              <a:t>11</a:t>
            </a:fld>
            <a:endParaRPr lang="de-DE" altLang="de-DE" sz="1400" dirty="0">
              <a:solidFill>
                <a:srgbClr val="000000"/>
              </a:solidFill>
            </a:endParaRPr>
          </a:p>
        </p:txBody>
      </p:sp>
    </p:spTree>
    <p:extLst>
      <p:ext uri="{BB962C8B-B14F-4D97-AF65-F5344CB8AC3E}">
        <p14:creationId xmlns:p14="http://schemas.microsoft.com/office/powerpoint/2010/main" val="366890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Exkurs zum Compliance-mechanismus der Aarhus-Konvention</a:t>
            </a:r>
            <a:endParaRPr lang="de-DE" sz="2400" dirty="0"/>
          </a:p>
        </p:txBody>
      </p:sp>
      <p:sp>
        <p:nvSpPr>
          <p:cNvPr id="3" name="Inhaltsplatzhalter 2"/>
          <p:cNvSpPr>
            <a:spLocks noGrp="1"/>
          </p:cNvSpPr>
          <p:nvPr>
            <p:ph idx="1"/>
          </p:nvPr>
        </p:nvSpPr>
        <p:spPr>
          <a:xfrm>
            <a:off x="539552" y="1772816"/>
            <a:ext cx="8424936" cy="4896544"/>
          </a:xfrm>
        </p:spPr>
        <p:txBody>
          <a:bodyPr/>
          <a:lstStyle/>
          <a:p>
            <a:pPr>
              <a:spcBef>
                <a:spcPts val="600"/>
              </a:spcBef>
              <a:spcAft>
                <a:spcPts val="600"/>
              </a:spcAft>
              <a:buFont typeface="Arial" panose="020B0604020202020204" pitchFamily="34" charset="0"/>
              <a:buChar char="•"/>
            </a:pPr>
            <a:r>
              <a:rPr lang="de-DE" sz="2200" b="1" dirty="0" smtClean="0"/>
              <a:t>Der Compliance-Mechanismus der UN ECE Aarhus-Konvention ist zweistufig aufgebaut:</a:t>
            </a:r>
          </a:p>
          <a:p>
            <a:pPr>
              <a:spcBef>
                <a:spcPts val="600"/>
              </a:spcBef>
              <a:spcAft>
                <a:spcPts val="600"/>
              </a:spcAft>
              <a:buFont typeface="Arial" panose="020B0604020202020204" pitchFamily="34" charset="0"/>
              <a:buChar char="•"/>
            </a:pPr>
            <a:r>
              <a:rPr lang="de-DE" sz="2200" b="1" u="sng" dirty="0" smtClean="0"/>
              <a:t>1. Stufe</a:t>
            </a:r>
            <a:r>
              <a:rPr lang="de-DE" sz="2200" b="1" dirty="0" smtClean="0"/>
              <a:t>: Compliance Committee</a:t>
            </a:r>
          </a:p>
          <a:p>
            <a:pPr marL="0" indent="361950">
              <a:spcBef>
                <a:spcPts val="600"/>
              </a:spcBef>
              <a:spcAft>
                <a:spcPts val="600"/>
              </a:spcAft>
            </a:pPr>
            <a:r>
              <a:rPr lang="de-DE" sz="2200" b="1" dirty="0" smtClean="0"/>
              <a:t>-&gt; 9 unabhängige (regierungsferne) Fachleute</a:t>
            </a:r>
          </a:p>
          <a:p>
            <a:pPr marL="715963" indent="-354013">
              <a:spcBef>
                <a:spcPts val="600"/>
              </a:spcBef>
              <a:spcAft>
                <a:spcPts val="600"/>
              </a:spcAft>
            </a:pPr>
            <a:r>
              <a:rPr lang="de-DE" sz="2200" b="1" dirty="0" smtClean="0"/>
              <a:t>-&gt; Prüfung der Einhaltung der Bestimmungen der Konvention durch eine Vertragspartei in einem nicht-streitigen, auf Konsultation und Konsens ausgerichteten, schriftlichen und mündlichen Verfahren</a:t>
            </a:r>
          </a:p>
          <a:p>
            <a:pPr marL="0" indent="361950">
              <a:spcBef>
                <a:spcPts val="600"/>
              </a:spcBef>
              <a:spcAft>
                <a:spcPts val="600"/>
              </a:spcAft>
            </a:pPr>
            <a:r>
              <a:rPr lang="de-DE" sz="2200" b="1" dirty="0" smtClean="0"/>
              <a:t>-&gt; public trigger (bislang 157 Beschwerden)</a:t>
            </a:r>
          </a:p>
          <a:p>
            <a:pPr marL="0" indent="361950">
              <a:spcBef>
                <a:spcPts val="600"/>
              </a:spcBef>
              <a:spcAft>
                <a:spcPts val="600"/>
              </a:spcAft>
            </a:pPr>
            <a:r>
              <a:rPr lang="de-DE" sz="2200" b="1" dirty="0" smtClean="0"/>
              <a:t>-&gt; Abschluss: „Schlussfolgerungen &amp; Empfehlungen“</a:t>
            </a:r>
            <a:endParaRPr lang="de-DE" sz="2200" b="1" dirty="0"/>
          </a:p>
          <a:p>
            <a:pPr marL="0" indent="361950">
              <a:spcBef>
                <a:spcPts val="600"/>
              </a:spcBef>
              <a:spcAft>
                <a:spcPts val="600"/>
              </a:spcAft>
            </a:pPr>
            <a:r>
              <a:rPr lang="de-DE" sz="2200" b="1" dirty="0" smtClean="0"/>
              <a:t>=&gt; Dokument ist völkerrechtlich nicht verbindlich</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12</a:t>
            </a:fld>
            <a:endParaRPr lang="de-DE" dirty="0"/>
          </a:p>
        </p:txBody>
      </p:sp>
    </p:spTree>
    <p:extLst>
      <p:ext uri="{BB962C8B-B14F-4D97-AF65-F5344CB8AC3E}">
        <p14:creationId xmlns:p14="http://schemas.microsoft.com/office/powerpoint/2010/main" val="3426480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Exkurs zum Compliance-mechanismus der Aarhus-Konvention</a:t>
            </a:r>
          </a:p>
        </p:txBody>
      </p:sp>
      <p:sp>
        <p:nvSpPr>
          <p:cNvPr id="3" name="Inhaltsplatzhalter 2"/>
          <p:cNvSpPr>
            <a:spLocks noGrp="1"/>
          </p:cNvSpPr>
          <p:nvPr>
            <p:ph idx="1"/>
          </p:nvPr>
        </p:nvSpPr>
        <p:spPr>
          <a:xfrm>
            <a:off x="611560" y="1700808"/>
            <a:ext cx="8208912" cy="5004792"/>
          </a:xfrm>
        </p:spPr>
        <p:txBody>
          <a:bodyPr/>
          <a:lstStyle/>
          <a:p>
            <a:pPr>
              <a:spcBef>
                <a:spcPts val="600"/>
              </a:spcBef>
              <a:spcAft>
                <a:spcPts val="600"/>
              </a:spcAft>
              <a:buFont typeface="Arial" panose="020B0604020202020204" pitchFamily="34" charset="0"/>
              <a:buChar char="•"/>
            </a:pPr>
            <a:r>
              <a:rPr lang="de-DE" sz="2200" b="1" u="sng" dirty="0" smtClean="0"/>
              <a:t>2. Stufe</a:t>
            </a:r>
            <a:r>
              <a:rPr lang="de-DE" sz="2200" b="1" dirty="0" smtClean="0"/>
              <a:t>: Vertragsstaatenkonferenz (VSK)</a:t>
            </a:r>
          </a:p>
          <a:p>
            <a:pPr marL="715963" indent="-354013">
              <a:spcBef>
                <a:spcPts val="600"/>
              </a:spcBef>
              <a:spcAft>
                <a:spcPts val="600"/>
              </a:spcAft>
            </a:pPr>
            <a:r>
              <a:rPr lang="de-DE" sz="2200" b="1" dirty="0" smtClean="0"/>
              <a:t>-&gt; einzelne Compliance-Beschlüsse zu allen Staaten, bei denen das ACCC ein „non-compliance“ einer Vertragspartei festgestellt hat</a:t>
            </a:r>
          </a:p>
          <a:p>
            <a:pPr marL="715963" indent="-354013">
              <a:spcBef>
                <a:spcPts val="600"/>
              </a:spcBef>
              <a:spcAft>
                <a:spcPts val="600"/>
              </a:spcAft>
            </a:pPr>
            <a:r>
              <a:rPr lang="de-DE" sz="2200" b="1" dirty="0" smtClean="0"/>
              <a:t>-&gt; im Regelfall Bestätigung der „Schlussfolgerungen“ („endorses the findings“) </a:t>
            </a:r>
          </a:p>
          <a:p>
            <a:pPr marL="715963" indent="-354013">
              <a:spcBef>
                <a:spcPts val="600"/>
              </a:spcBef>
              <a:spcAft>
                <a:spcPts val="600"/>
              </a:spcAft>
              <a:tabLst>
                <a:tab pos="801688" algn="l"/>
              </a:tabLst>
            </a:pPr>
            <a:r>
              <a:rPr lang="de-DE" sz="2200" b="1" dirty="0" smtClean="0"/>
              <a:t>=&gt; damit erhält die Feststellung des „non-  </a:t>
            </a:r>
          </a:p>
          <a:p>
            <a:pPr marL="715963" indent="-354013">
              <a:spcBef>
                <a:spcPts val="600"/>
              </a:spcBef>
              <a:spcAft>
                <a:spcPts val="600"/>
              </a:spcAft>
              <a:tabLst>
                <a:tab pos="801688" algn="l"/>
              </a:tabLst>
            </a:pPr>
            <a:r>
              <a:rPr lang="de-DE" sz="2200" b="1" dirty="0" smtClean="0"/>
              <a:t>	 compliance“ völkerrechtliche Verbindlichkeit</a:t>
            </a:r>
          </a:p>
          <a:p>
            <a:pPr marL="715963" indent="-354013">
              <a:spcBef>
                <a:spcPts val="600"/>
              </a:spcBef>
              <a:spcAft>
                <a:spcPts val="600"/>
              </a:spcAft>
            </a:pPr>
            <a:r>
              <a:rPr lang="de-DE" sz="2200" b="1" dirty="0" smtClean="0"/>
              <a:t>-&gt; zudem Annahme der „Empfehlungen“ (nicht verbindlich, bloße Orientierungshilfe zum Abstellen des festgestellten Verstoßes)</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13</a:t>
            </a:fld>
            <a:endParaRPr lang="de-DE" dirty="0"/>
          </a:p>
        </p:txBody>
      </p:sp>
    </p:spTree>
    <p:extLst>
      <p:ext uri="{BB962C8B-B14F-4D97-AF65-F5344CB8AC3E}">
        <p14:creationId xmlns:p14="http://schemas.microsoft.com/office/powerpoint/2010/main" val="3383657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Exkurs zum Compliance-mechanismus der Aarhus-Konvention</a:t>
            </a:r>
          </a:p>
        </p:txBody>
      </p:sp>
      <p:sp>
        <p:nvSpPr>
          <p:cNvPr id="3" name="Inhaltsplatzhalter 2"/>
          <p:cNvSpPr>
            <a:spLocks noGrp="1"/>
          </p:cNvSpPr>
          <p:nvPr>
            <p:ph idx="1"/>
          </p:nvPr>
        </p:nvSpPr>
        <p:spPr>
          <a:xfrm>
            <a:off x="395536" y="1642790"/>
            <a:ext cx="8496944" cy="5062810"/>
          </a:xfrm>
        </p:spPr>
        <p:txBody>
          <a:bodyPr/>
          <a:lstStyle/>
          <a:p>
            <a:pPr marL="361950" indent="-361950">
              <a:spcBef>
                <a:spcPts val="0"/>
              </a:spcBef>
              <a:spcAft>
                <a:spcPts val="1200"/>
              </a:spcAft>
              <a:buFont typeface="Arial" panose="020B0604020202020204" pitchFamily="34" charset="0"/>
              <a:buChar char="•"/>
              <a:tabLst>
                <a:tab pos="361950" algn="l"/>
              </a:tabLst>
            </a:pPr>
            <a:r>
              <a:rPr lang="de-DE" sz="2200" b="1" dirty="0" smtClean="0"/>
              <a:t>die völkerrechtliche Verbindlichkeit des </a:t>
            </a:r>
            <a:br>
              <a:rPr lang="de-DE" sz="2200" b="1" dirty="0" smtClean="0"/>
            </a:br>
            <a:r>
              <a:rPr lang="de-DE" sz="2200" b="1" dirty="0" smtClean="0"/>
              <a:t>„non-compliance</a:t>
            </a:r>
            <a:r>
              <a:rPr lang="de-DE" sz="2200" b="1" dirty="0"/>
              <a:t>“ </a:t>
            </a:r>
            <a:r>
              <a:rPr lang="de-DE" sz="2200" b="1" dirty="0" smtClean="0"/>
              <a:t>beruht auf:</a:t>
            </a:r>
          </a:p>
          <a:p>
            <a:pPr marL="1136651" lvl="1" indent="-715963">
              <a:spcBef>
                <a:spcPts val="0"/>
              </a:spcBef>
              <a:spcAft>
                <a:spcPts val="600"/>
              </a:spcAft>
              <a:buFont typeface="Wingdings" panose="05000000000000000000" pitchFamily="2" charset="2"/>
              <a:buChar char="v"/>
              <a:tabLst>
                <a:tab pos="801688" algn="l"/>
              </a:tabLst>
            </a:pPr>
            <a:r>
              <a:rPr lang="de-DE" altLang="de-DE" b="1" dirty="0" smtClean="0">
                <a:solidFill>
                  <a:srgbClr val="000000"/>
                </a:solidFill>
              </a:rPr>
              <a:t>völkerrechtlicher Grundsatz des „Pacta sunt servanda“</a:t>
            </a:r>
          </a:p>
          <a:p>
            <a:pPr marL="1136651" lvl="1" indent="-715963">
              <a:spcBef>
                <a:spcPts val="0"/>
              </a:spcBef>
              <a:spcAft>
                <a:spcPts val="600"/>
              </a:spcAft>
              <a:buFont typeface="Wingdings" panose="05000000000000000000" pitchFamily="2" charset="2"/>
              <a:buChar char="v"/>
              <a:tabLst>
                <a:tab pos="801688" algn="l"/>
              </a:tabLst>
            </a:pPr>
            <a:r>
              <a:rPr lang="de-DE" altLang="de-DE" b="1" dirty="0" smtClean="0">
                <a:solidFill>
                  <a:srgbClr val="000000"/>
                </a:solidFill>
              </a:rPr>
              <a:t>Argument Art. 31 III a) WVRK: einstimmiger VSK-Beschluss / völkerrechtliches Verbot des „venire contra factum proprium“</a:t>
            </a:r>
          </a:p>
          <a:p>
            <a:pPr marL="1136651" lvl="1" indent="-715963">
              <a:spcBef>
                <a:spcPts val="0"/>
              </a:spcBef>
              <a:spcAft>
                <a:spcPts val="600"/>
              </a:spcAft>
              <a:buFont typeface="Wingdings" panose="05000000000000000000" pitchFamily="2" charset="2"/>
              <a:buChar char="v"/>
              <a:tabLst>
                <a:tab pos="801688" algn="l"/>
              </a:tabLst>
            </a:pPr>
            <a:r>
              <a:rPr lang="de-DE" altLang="de-DE" b="1" dirty="0">
                <a:solidFill>
                  <a:srgbClr val="000000"/>
                </a:solidFill>
              </a:rPr>
              <a:t>Argument Art. 31 III </a:t>
            </a:r>
            <a:r>
              <a:rPr lang="de-DE" altLang="de-DE" b="1" dirty="0" smtClean="0">
                <a:solidFill>
                  <a:srgbClr val="000000"/>
                </a:solidFill>
              </a:rPr>
              <a:t>b) WVRK: jedenfalls „spätere Übung der Vertragsparteien</a:t>
            </a:r>
            <a:endParaRPr lang="de-DE" altLang="de-DE" b="1" dirty="0">
              <a:solidFill>
                <a:srgbClr val="000000"/>
              </a:solidFill>
            </a:endParaRPr>
          </a:p>
          <a:p>
            <a:pPr marL="1136651" lvl="1" indent="-715963">
              <a:spcBef>
                <a:spcPts val="0"/>
              </a:spcBef>
              <a:spcAft>
                <a:spcPts val="600"/>
              </a:spcAft>
              <a:buFont typeface="Wingdings" panose="05000000000000000000" pitchFamily="2" charset="2"/>
              <a:buChar char="v"/>
              <a:tabLst>
                <a:tab pos="801688" algn="l"/>
              </a:tabLst>
            </a:pPr>
            <a:r>
              <a:rPr lang="de-DE" altLang="de-DE" b="1" dirty="0" smtClean="0">
                <a:solidFill>
                  <a:srgbClr val="000000"/>
                </a:solidFill>
              </a:rPr>
              <a:t>Generell: Beschluss konkretisiert die vertraglichen Verpflichtungen der Vertragspartei aus der Aarhus-Konvention</a:t>
            </a:r>
            <a:endParaRPr lang="de-DE" altLang="de-DE" sz="2200" b="1" dirty="0" smtClean="0">
              <a:solidFill>
                <a:srgbClr val="000000"/>
              </a:solidFill>
            </a:endParaRPr>
          </a:p>
          <a:p>
            <a:pPr>
              <a:spcBef>
                <a:spcPts val="600"/>
              </a:spcBef>
              <a:spcAft>
                <a:spcPts val="600"/>
              </a:spcAft>
              <a:buFont typeface="Arial" panose="020B0604020202020204" pitchFamily="34" charset="0"/>
              <a:buChar char="•"/>
              <a:tabLst>
                <a:tab pos="801688" algn="l"/>
              </a:tabLst>
            </a:pPr>
            <a:r>
              <a:rPr lang="de-DE" altLang="de-DE" sz="2200" b="1" dirty="0" smtClean="0">
                <a:solidFill>
                  <a:srgbClr val="000000"/>
                </a:solidFill>
              </a:rPr>
              <a:t>Im Fall der Feststellung eines Völkerrechtsverstoßes folgt ein Monitoring-Prozess durch das ACCC und erneute Beschlussfassung auf der nachfolgenden VSK</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14</a:t>
            </a:fld>
            <a:endParaRPr lang="de-DE" dirty="0"/>
          </a:p>
        </p:txBody>
      </p:sp>
    </p:spTree>
    <p:extLst>
      <p:ext uri="{BB962C8B-B14F-4D97-AF65-F5344CB8AC3E}">
        <p14:creationId xmlns:p14="http://schemas.microsoft.com/office/powerpoint/2010/main" val="1420051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6. VSK zur Aarhus-Konvention  </a:t>
            </a:r>
            <a:endParaRPr lang="de-DE" sz="2400" dirty="0"/>
          </a:p>
        </p:txBody>
      </p:sp>
      <p:sp>
        <p:nvSpPr>
          <p:cNvPr id="3" name="Inhaltsplatzhalter 2"/>
          <p:cNvSpPr>
            <a:spLocks noGrp="1"/>
          </p:cNvSpPr>
          <p:nvPr>
            <p:ph idx="1"/>
          </p:nvPr>
        </p:nvSpPr>
        <p:spPr>
          <a:xfrm>
            <a:off x="685800" y="1628800"/>
            <a:ext cx="7772400" cy="5076800"/>
          </a:xfrm>
        </p:spPr>
        <p:txBody>
          <a:bodyPr/>
          <a:lstStyle/>
          <a:p>
            <a:pPr marL="0" indent="0">
              <a:spcBef>
                <a:spcPts val="0"/>
              </a:spcBef>
              <a:spcAft>
                <a:spcPts val="1000"/>
              </a:spcAft>
              <a:tabLst>
                <a:tab pos="541338" algn="l"/>
                <a:tab pos="627063" algn="l"/>
              </a:tabLst>
            </a:pPr>
            <a:r>
              <a:rPr lang="de-DE" sz="2200" b="1" dirty="0" smtClean="0"/>
              <a:t>6</a:t>
            </a:r>
            <a:r>
              <a:rPr lang="de-DE" sz="2200" b="1" dirty="0"/>
              <a:t>. VSK zur UN ECE Aarhus-Konvention </a:t>
            </a:r>
            <a:r>
              <a:rPr lang="de-DE" sz="2200" b="1" dirty="0" smtClean="0"/>
              <a:t>im September </a:t>
            </a:r>
            <a:r>
              <a:rPr lang="de-DE" sz="2200" b="1" dirty="0"/>
              <a:t>2017 in Budva (Montenegro</a:t>
            </a:r>
            <a:r>
              <a:rPr lang="de-DE" sz="2200" b="1" dirty="0" smtClean="0"/>
              <a:t>) verabschiedete u.a. Compliance-Beschlüsse</a:t>
            </a:r>
            <a:endParaRPr lang="de-DE" sz="2200" b="1" dirty="0"/>
          </a:p>
          <a:p>
            <a:pPr marL="0" indent="0">
              <a:spcBef>
                <a:spcPts val="0"/>
              </a:spcBef>
              <a:spcAft>
                <a:spcPts val="1000"/>
              </a:spcAft>
              <a:tabLst>
                <a:tab pos="541338" algn="l"/>
                <a:tab pos="627063" algn="l"/>
              </a:tabLst>
            </a:pPr>
            <a:r>
              <a:rPr lang="de-DE" sz="2200" b="1" dirty="0" smtClean="0"/>
              <a:t>Beim Compliance Committe der Konvention waren bisher 4 deutsche Fälle anhängig:</a:t>
            </a:r>
            <a:endParaRPr lang="de-DE" sz="2200" b="1" dirty="0"/>
          </a:p>
          <a:p>
            <a:pPr marL="457200" indent="-457200">
              <a:spcBef>
                <a:spcPts val="0"/>
              </a:spcBef>
              <a:spcAft>
                <a:spcPts val="1000"/>
              </a:spcAft>
              <a:buAutoNum type="alphaUcParenR"/>
              <a:tabLst>
                <a:tab pos="541338" algn="l"/>
                <a:tab pos="627063" algn="l"/>
              </a:tabLst>
            </a:pPr>
            <a:r>
              <a:rPr lang="de-DE" sz="2200" b="1" u="sng" dirty="0" smtClean="0"/>
              <a:t>Beschluss V/9h (Fall 31)</a:t>
            </a:r>
            <a:r>
              <a:rPr lang="de-DE" sz="2200" b="1" dirty="0" smtClean="0"/>
              <a:t> wegen Rechtsschutz</a:t>
            </a:r>
          </a:p>
          <a:p>
            <a:pPr marL="457200" indent="-457200">
              <a:spcBef>
                <a:spcPts val="0"/>
              </a:spcBef>
              <a:spcAft>
                <a:spcPts val="1000"/>
              </a:spcAft>
              <a:buAutoNum type="alphaUcParenR"/>
              <a:tabLst>
                <a:tab pos="541338" algn="l"/>
                <a:tab pos="627063" algn="l"/>
              </a:tabLst>
            </a:pPr>
            <a:r>
              <a:rPr lang="de-DE" sz="2200" b="1" u="sng" dirty="0" smtClean="0"/>
              <a:t>Fall 92</a:t>
            </a:r>
            <a:r>
              <a:rPr lang="de-DE" sz="2200" b="1" dirty="0" smtClean="0"/>
              <a:t> wegen grenzüberschreitender UVP beim UK KKW-Projekt Hinkley Point C</a:t>
            </a:r>
          </a:p>
          <a:p>
            <a:pPr marL="457200" indent="-457200">
              <a:spcBef>
                <a:spcPts val="0"/>
              </a:spcBef>
              <a:spcAft>
                <a:spcPts val="1000"/>
              </a:spcAft>
              <a:buAutoNum type="alphaUcParenR"/>
              <a:tabLst>
                <a:tab pos="541338" algn="l"/>
                <a:tab pos="627063" algn="l"/>
              </a:tabLst>
            </a:pPr>
            <a:r>
              <a:rPr lang="de-DE" sz="2200" b="1" u="sng" dirty="0" smtClean="0"/>
              <a:t>Fall 125</a:t>
            </a:r>
            <a:r>
              <a:rPr lang="de-DE" sz="2200" b="1" dirty="0" smtClean="0"/>
              <a:t> wegen Präklusion</a:t>
            </a:r>
          </a:p>
          <a:p>
            <a:pPr marL="457200" indent="-457200">
              <a:spcBef>
                <a:spcPts val="0"/>
              </a:spcBef>
              <a:spcAft>
                <a:spcPts val="1000"/>
              </a:spcAft>
              <a:buAutoNum type="alphaUcParenR"/>
              <a:tabLst>
                <a:tab pos="541338" algn="l"/>
                <a:tab pos="627063" algn="l"/>
              </a:tabLst>
            </a:pPr>
            <a:r>
              <a:rPr lang="de-DE" sz="2200" b="1" u="sng" dirty="0" smtClean="0"/>
              <a:t>Fall 137</a:t>
            </a:r>
            <a:r>
              <a:rPr lang="de-DE" sz="2200" b="1" dirty="0" smtClean="0"/>
              <a:t> wegen Nichtanerkennung des WWF </a:t>
            </a:r>
          </a:p>
          <a:p>
            <a:pPr marL="0" indent="0">
              <a:spcBef>
                <a:spcPts val="0"/>
              </a:spcBef>
              <a:spcAft>
                <a:spcPts val="1000"/>
              </a:spcAft>
              <a:tabLst>
                <a:tab pos="541338" algn="l"/>
                <a:tab pos="627063" algn="l"/>
              </a:tabLst>
            </a:pPr>
            <a:r>
              <a:rPr lang="de-DE" sz="2200" b="1" dirty="0" smtClean="0"/>
              <a:t>(</a:t>
            </a:r>
            <a:r>
              <a:rPr lang="de-DE" sz="2200" b="1" dirty="0"/>
              <a:t>Details unter: </a:t>
            </a:r>
            <a:r>
              <a:rPr lang="de-DE" sz="2000" b="1" dirty="0">
                <a:hlinkClick r:id="rId2"/>
              </a:rPr>
              <a:t>http://</a:t>
            </a:r>
            <a:r>
              <a:rPr lang="de-DE" sz="2000" b="1" dirty="0" smtClean="0">
                <a:hlinkClick r:id="rId2"/>
              </a:rPr>
              <a:t>www.unece.org/env/pp/cc/com.html</a:t>
            </a:r>
            <a:r>
              <a:rPr lang="de-DE" sz="2000" b="1" dirty="0" smtClean="0"/>
              <a:t> </a:t>
            </a:r>
            <a:r>
              <a:rPr lang="de-DE" sz="2200" b="1" dirty="0" smtClean="0"/>
              <a:t>)</a:t>
            </a:r>
          </a:p>
          <a:p>
            <a:pPr marL="0" indent="0">
              <a:tabLst>
                <a:tab pos="541338" algn="l"/>
                <a:tab pos="627063" algn="l"/>
              </a:tabLst>
            </a:pPr>
            <a:endParaRPr lang="de-DE" b="1" dirty="0"/>
          </a:p>
          <a:p>
            <a:pPr marL="0" indent="0">
              <a:tabLst>
                <a:tab pos="541338" algn="l"/>
                <a:tab pos="627063" algn="l"/>
              </a:tabLst>
            </a:pPr>
            <a:endParaRPr lang="de-DE" b="1" dirty="0" smtClean="0"/>
          </a:p>
          <a:p>
            <a:pPr marL="0" indent="0">
              <a:tabLst>
                <a:tab pos="541338" algn="l"/>
                <a:tab pos="627063" algn="l"/>
              </a:tabLst>
            </a:pPr>
            <a:endParaRPr lang="de-DE" b="1" dirty="0" smtClean="0"/>
          </a:p>
          <a:p>
            <a:pPr marL="457200" indent="-457200">
              <a:buAutoNum type="alphaUcParenR"/>
              <a:tabLst>
                <a:tab pos="541338" algn="l"/>
                <a:tab pos="627063" algn="l"/>
              </a:tabLst>
            </a:pPr>
            <a:endParaRPr lang="de-DE" b="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15</a:t>
            </a:fld>
            <a:endParaRPr lang="de-DE" dirty="0"/>
          </a:p>
        </p:txBody>
      </p:sp>
    </p:spTree>
    <p:extLst>
      <p:ext uri="{BB962C8B-B14F-4D97-AF65-F5344CB8AC3E}">
        <p14:creationId xmlns:p14="http://schemas.microsoft.com/office/powerpoint/2010/main" val="39724714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6. VSK zur Aarhus-Konvention</a:t>
            </a:r>
            <a:endParaRPr lang="de-DE" sz="2400" dirty="0"/>
          </a:p>
        </p:txBody>
      </p:sp>
      <p:sp>
        <p:nvSpPr>
          <p:cNvPr id="3" name="Inhaltsplatzhalter 2"/>
          <p:cNvSpPr>
            <a:spLocks noGrp="1"/>
          </p:cNvSpPr>
          <p:nvPr>
            <p:ph idx="1"/>
          </p:nvPr>
        </p:nvSpPr>
        <p:spPr>
          <a:xfrm>
            <a:off x="685800" y="1772816"/>
            <a:ext cx="7772400" cy="4680520"/>
          </a:xfrm>
        </p:spPr>
        <p:txBody>
          <a:bodyPr/>
          <a:lstStyle/>
          <a:p>
            <a:pPr>
              <a:spcBef>
                <a:spcPts val="0"/>
              </a:spcBef>
              <a:spcAft>
                <a:spcPts val="600"/>
              </a:spcAft>
              <a:buFont typeface="Wingdings" panose="05000000000000000000" pitchFamily="2" charset="2"/>
              <a:buChar char="Ø"/>
              <a:tabLst>
                <a:tab pos="541338" algn="l"/>
                <a:tab pos="627063" algn="l"/>
              </a:tabLst>
            </a:pPr>
            <a:r>
              <a:rPr lang="de-DE" sz="2200" b="1" dirty="0" smtClean="0"/>
              <a:t>Zu Fall 125: erledigt; unzulässige communication</a:t>
            </a:r>
            <a:r>
              <a:rPr lang="de-DE" sz="2200" b="1" dirty="0"/>
              <a:t/>
            </a:r>
            <a:br>
              <a:rPr lang="de-DE" sz="2200" b="1" dirty="0"/>
            </a:br>
            <a:r>
              <a:rPr lang="de-DE" sz="2200" b="1" dirty="0" smtClean="0"/>
              <a:t>(Begr.: Antragsteller als Gemeinde ist kein Teil der Öffentlichkeit iS der Konvention)</a:t>
            </a:r>
          </a:p>
          <a:p>
            <a:pPr marL="355600" indent="0">
              <a:spcBef>
                <a:spcPts val="0"/>
              </a:spcBef>
              <a:spcAft>
                <a:spcPts val="600"/>
              </a:spcAft>
            </a:pPr>
            <a:endParaRPr lang="de-DE" sz="2200" b="1" dirty="0" smtClean="0"/>
          </a:p>
          <a:p>
            <a:pPr>
              <a:spcBef>
                <a:spcPts val="0"/>
              </a:spcBef>
              <a:spcAft>
                <a:spcPts val="600"/>
              </a:spcAft>
              <a:buFont typeface="Wingdings" panose="05000000000000000000" pitchFamily="2" charset="2"/>
              <a:buChar char="Ø"/>
              <a:tabLst>
                <a:tab pos="541338" algn="l"/>
                <a:tab pos="627063" algn="l"/>
              </a:tabLst>
            </a:pPr>
            <a:r>
              <a:rPr lang="de-DE" sz="2200" b="1" dirty="0" smtClean="0"/>
              <a:t>Fall 137 anhängig, Antwort BReg auf Beschwerde liegt seit Anfang 2016 vor; Anhörung im Juli 2018</a:t>
            </a:r>
            <a:endParaRPr lang="de-DE" sz="2200" b="1" dirty="0"/>
          </a:p>
          <a:p>
            <a:pPr marL="0" indent="355600">
              <a:spcBef>
                <a:spcPts val="0"/>
              </a:spcBef>
              <a:spcAft>
                <a:spcPts val="600"/>
              </a:spcAft>
              <a:tabLst>
                <a:tab pos="541338" algn="l"/>
                <a:tab pos="627063" algn="l"/>
              </a:tabLst>
            </a:pPr>
            <a:r>
              <a:rPr lang="de-DE" sz="2200" b="1" u="sng" dirty="0" smtClean="0"/>
              <a:t>Streitfrage:</a:t>
            </a:r>
            <a:r>
              <a:rPr lang="de-DE" sz="2200" b="1" dirty="0" smtClean="0"/>
              <a:t> </a:t>
            </a:r>
          </a:p>
          <a:p>
            <a:pPr marL="361950" indent="-6350">
              <a:spcBef>
                <a:spcPts val="0"/>
              </a:spcBef>
              <a:spcAft>
                <a:spcPts val="600"/>
              </a:spcAft>
              <a:tabLst>
                <a:tab pos="541338" algn="l"/>
                <a:tab pos="627063" algn="l"/>
              </a:tabLst>
            </a:pPr>
            <a:r>
              <a:rPr lang="de-DE" sz="2200" b="1" dirty="0" smtClean="0"/>
              <a:t>Ist § 3 Absatz 1 Satz 2 Nummer 5 UmwRG (Voraussetzung der Binnendemokratie) mit der Konvention vereinbar?</a:t>
            </a:r>
          </a:p>
          <a:p>
            <a:pPr marL="361950" indent="-6350">
              <a:spcBef>
                <a:spcPts val="0"/>
              </a:spcBef>
              <a:spcAft>
                <a:spcPts val="600"/>
              </a:spcAft>
              <a:tabLst>
                <a:tab pos="541338" algn="l"/>
                <a:tab pos="627063" algn="l"/>
              </a:tabLst>
            </a:pPr>
            <a:endParaRPr lang="de-DE" sz="2200" b="1" dirty="0" smtClean="0"/>
          </a:p>
          <a:p>
            <a:pPr marL="355600" indent="-355600">
              <a:spcBef>
                <a:spcPts val="0"/>
              </a:spcBef>
              <a:spcAft>
                <a:spcPts val="600"/>
              </a:spcAft>
            </a:pPr>
            <a:r>
              <a:rPr lang="de-DE" sz="2200" b="1" dirty="0" smtClean="0"/>
              <a:t>=&gt; Beide Fälle waren nicht Gegenstand der 6. VSK</a:t>
            </a:r>
            <a:endParaRPr lang="de-DE" sz="2200" b="1" dirty="0"/>
          </a:p>
          <a:p>
            <a:pPr marL="0" indent="0">
              <a:tabLst>
                <a:tab pos="541338" algn="l"/>
                <a:tab pos="627063" algn="l"/>
              </a:tabLst>
            </a:pPr>
            <a:endParaRPr lang="de-DE" b="1" dirty="0" smtClean="0"/>
          </a:p>
          <a:p>
            <a:pPr marL="457200" indent="-457200">
              <a:buAutoNum type="alphaUcParenR"/>
              <a:tabLst>
                <a:tab pos="541338" algn="l"/>
                <a:tab pos="627063" algn="l"/>
              </a:tabLst>
            </a:pPr>
            <a:endParaRPr lang="de-DE" b="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16</a:t>
            </a:fld>
            <a:endParaRPr lang="de-DE" dirty="0"/>
          </a:p>
        </p:txBody>
      </p:sp>
    </p:spTree>
    <p:extLst>
      <p:ext uri="{BB962C8B-B14F-4D97-AF65-F5344CB8AC3E}">
        <p14:creationId xmlns:p14="http://schemas.microsoft.com/office/powerpoint/2010/main" val="260935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6. VSK zur Aarhus-Konvention</a:t>
            </a:r>
            <a:endParaRPr lang="de-DE" sz="2400" dirty="0"/>
          </a:p>
        </p:txBody>
      </p:sp>
      <p:sp>
        <p:nvSpPr>
          <p:cNvPr id="3" name="Inhaltsplatzhalter 2"/>
          <p:cNvSpPr>
            <a:spLocks noGrp="1"/>
          </p:cNvSpPr>
          <p:nvPr>
            <p:ph idx="1"/>
          </p:nvPr>
        </p:nvSpPr>
        <p:spPr>
          <a:xfrm>
            <a:off x="611560" y="2060848"/>
            <a:ext cx="7920880" cy="4486746"/>
          </a:xfrm>
        </p:spPr>
        <p:txBody>
          <a:bodyPr/>
          <a:lstStyle/>
          <a:p>
            <a:pPr marL="0" indent="0">
              <a:spcBef>
                <a:spcPts val="600"/>
              </a:spcBef>
              <a:spcAft>
                <a:spcPts val="600"/>
              </a:spcAft>
              <a:tabLst>
                <a:tab pos="541338" algn="l"/>
                <a:tab pos="627063" algn="l"/>
              </a:tabLst>
            </a:pPr>
            <a:r>
              <a:rPr lang="de-DE" sz="2200" b="1" dirty="0" smtClean="0"/>
              <a:t>Aber das Monitoring zu Beschluss V/9h und der </a:t>
            </a:r>
          </a:p>
          <a:p>
            <a:pPr marL="0" indent="0">
              <a:spcBef>
                <a:spcPts val="600"/>
              </a:spcBef>
              <a:spcAft>
                <a:spcPts val="1200"/>
              </a:spcAft>
              <a:tabLst>
                <a:tab pos="541338" algn="l"/>
                <a:tab pos="627063" algn="l"/>
              </a:tabLst>
            </a:pPr>
            <a:r>
              <a:rPr lang="de-DE" sz="2200" b="1" dirty="0" smtClean="0"/>
              <a:t>Fall 92 waren Themen der 6. VSK:</a:t>
            </a:r>
          </a:p>
          <a:p>
            <a:pPr marL="0" indent="0">
              <a:spcBef>
                <a:spcPts val="600"/>
              </a:spcBef>
              <a:spcAft>
                <a:spcPts val="600"/>
              </a:spcAft>
              <a:tabLst>
                <a:tab pos="541338" algn="l"/>
                <a:tab pos="627063" algn="l"/>
              </a:tabLst>
            </a:pPr>
            <a:r>
              <a:rPr lang="de-DE" sz="2200" b="1" dirty="0" smtClean="0"/>
              <a:t>Zum </a:t>
            </a:r>
            <a:r>
              <a:rPr lang="de-DE" sz="2200" b="1" u="sng" dirty="0" smtClean="0"/>
              <a:t>Follow-Up des Beschlusses V/9h</a:t>
            </a:r>
            <a:r>
              <a:rPr lang="de-DE" sz="2200" b="1" dirty="0" smtClean="0"/>
              <a:t>:</a:t>
            </a:r>
            <a:endParaRPr lang="de-DE" sz="2200" b="1" dirty="0"/>
          </a:p>
          <a:p>
            <a:pPr>
              <a:spcBef>
                <a:spcPts val="600"/>
              </a:spcBef>
              <a:spcAft>
                <a:spcPts val="600"/>
              </a:spcAft>
              <a:buFont typeface="Symbol"/>
              <a:buChar char="Þ"/>
              <a:tabLst>
                <a:tab pos="541338" algn="l"/>
                <a:tab pos="627063" algn="l"/>
              </a:tabLst>
            </a:pPr>
            <a:r>
              <a:rPr lang="de-DE" sz="2200" b="1" dirty="0" smtClean="0"/>
              <a:t>Report des Compliance Committee zu Deutschland vom 2. August 2017 (ECE/MP.PP/2017/40 - </a:t>
            </a:r>
            <a:br>
              <a:rPr lang="de-DE" sz="2200" b="1" dirty="0" smtClean="0"/>
            </a:br>
            <a:r>
              <a:rPr lang="de-DE" sz="1400" b="1" dirty="0" smtClean="0">
                <a:hlinkClick r:id="rId2"/>
              </a:rPr>
              <a:t>http://www.unece.org/fileadmin/DAM/env/pp/mop6/English/ECE_MP.PP_2017_40_E.pdf</a:t>
            </a:r>
            <a:r>
              <a:rPr lang="de-DE" sz="1400" b="1" dirty="0" smtClean="0"/>
              <a:t> </a:t>
            </a:r>
            <a:endParaRPr lang="de-DE" sz="2200" b="1" dirty="0" smtClean="0"/>
          </a:p>
          <a:p>
            <a:pPr marL="449263" indent="-449263">
              <a:spcBef>
                <a:spcPts val="600"/>
              </a:spcBef>
              <a:spcAft>
                <a:spcPts val="600"/>
              </a:spcAft>
              <a:buFont typeface="Symbol"/>
              <a:buChar char="Þ"/>
            </a:pPr>
            <a:r>
              <a:rPr lang="de-DE" sz="2200" b="1" dirty="0" smtClean="0"/>
              <a:t>Deutschland hat seine völkerrechtlichen Verpflichtungen erfüllt</a:t>
            </a:r>
          </a:p>
          <a:p>
            <a:pPr marL="449263" indent="-449263">
              <a:spcBef>
                <a:spcPts val="600"/>
              </a:spcBef>
              <a:spcAft>
                <a:spcPts val="600"/>
              </a:spcAft>
              <a:buFont typeface="Symbol"/>
              <a:buChar char="Þ"/>
            </a:pPr>
            <a:r>
              <a:rPr lang="de-DE" sz="2200" b="1" dirty="0" smtClean="0"/>
              <a:t>Aber: KEIN Persilschein für die Zukunft</a:t>
            </a:r>
          </a:p>
          <a:p>
            <a:pPr>
              <a:buFont typeface="Symbol"/>
              <a:buChar char="Þ"/>
              <a:tabLst>
                <a:tab pos="541338" algn="l"/>
                <a:tab pos="627063" algn="l"/>
              </a:tabLst>
            </a:pPr>
            <a:endParaRPr lang="de-DE" b="1" dirty="0" smtClean="0"/>
          </a:p>
          <a:p>
            <a:pPr marL="457200" indent="-457200">
              <a:buAutoNum type="alphaUcParenR"/>
              <a:tabLst>
                <a:tab pos="541338" algn="l"/>
                <a:tab pos="627063" algn="l"/>
              </a:tabLst>
            </a:pPr>
            <a:endParaRPr lang="de-DE" b="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17</a:t>
            </a:fld>
            <a:endParaRPr lang="de-DE" dirty="0"/>
          </a:p>
        </p:txBody>
      </p:sp>
    </p:spTree>
    <p:extLst>
      <p:ext uri="{BB962C8B-B14F-4D97-AF65-F5344CB8AC3E}">
        <p14:creationId xmlns:p14="http://schemas.microsoft.com/office/powerpoint/2010/main" val="26953075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6. VSK zur Aarhus-Konvention</a:t>
            </a:r>
            <a:endParaRPr lang="de-DE" sz="2400" dirty="0"/>
          </a:p>
        </p:txBody>
      </p:sp>
      <p:sp>
        <p:nvSpPr>
          <p:cNvPr id="3" name="Inhaltsplatzhalter 2"/>
          <p:cNvSpPr>
            <a:spLocks noGrp="1"/>
          </p:cNvSpPr>
          <p:nvPr>
            <p:ph idx="1"/>
          </p:nvPr>
        </p:nvSpPr>
        <p:spPr>
          <a:xfrm>
            <a:off x="685800" y="1844824"/>
            <a:ext cx="7918648" cy="4320480"/>
          </a:xfrm>
        </p:spPr>
        <p:txBody>
          <a:bodyPr/>
          <a:lstStyle/>
          <a:p>
            <a:pPr marL="0" indent="0">
              <a:tabLst>
                <a:tab pos="541338" algn="l"/>
                <a:tab pos="627063" algn="l"/>
              </a:tabLst>
            </a:pPr>
            <a:endParaRPr lang="de-DE" sz="1100" b="1" dirty="0" smtClean="0"/>
          </a:p>
          <a:p>
            <a:pPr marL="0" lvl="0" indent="0">
              <a:spcBef>
                <a:spcPts val="600"/>
              </a:spcBef>
              <a:spcAft>
                <a:spcPts val="600"/>
              </a:spcAft>
              <a:tabLst>
                <a:tab pos="541338" algn="l"/>
                <a:tab pos="627063" algn="l"/>
              </a:tabLst>
            </a:pPr>
            <a:r>
              <a:rPr lang="de-DE" sz="2200" b="1" dirty="0" smtClean="0">
                <a:solidFill>
                  <a:srgbClr val="000000"/>
                </a:solidFill>
              </a:rPr>
              <a:t>Zum </a:t>
            </a:r>
            <a:r>
              <a:rPr lang="de-DE" sz="2200" b="1" u="sng" dirty="0" smtClean="0">
                <a:solidFill>
                  <a:srgbClr val="000000"/>
                </a:solidFill>
              </a:rPr>
              <a:t>Fall 92</a:t>
            </a:r>
            <a:r>
              <a:rPr lang="de-DE" sz="2200" b="1" dirty="0" smtClean="0">
                <a:solidFill>
                  <a:srgbClr val="000000"/>
                </a:solidFill>
              </a:rPr>
              <a:t>:</a:t>
            </a:r>
            <a:endParaRPr lang="de-DE" sz="2200" b="1" dirty="0">
              <a:solidFill>
                <a:srgbClr val="000000"/>
              </a:solidFill>
            </a:endParaRPr>
          </a:p>
          <a:p>
            <a:pPr lvl="0">
              <a:spcBef>
                <a:spcPts val="600"/>
              </a:spcBef>
              <a:spcAft>
                <a:spcPts val="600"/>
              </a:spcAft>
              <a:buFont typeface="Symbol"/>
              <a:buChar char="Þ"/>
              <a:tabLst>
                <a:tab pos="541338" algn="l"/>
                <a:tab pos="627063" algn="l"/>
              </a:tabLst>
            </a:pPr>
            <a:r>
              <a:rPr lang="de-DE" sz="2200" b="1" dirty="0">
                <a:solidFill>
                  <a:srgbClr val="000000"/>
                </a:solidFill>
              </a:rPr>
              <a:t>Findings and Recommendations zu Fall </a:t>
            </a:r>
            <a:r>
              <a:rPr lang="de-DE" sz="2200" b="1" dirty="0" smtClean="0">
                <a:solidFill>
                  <a:srgbClr val="000000"/>
                </a:solidFill>
              </a:rPr>
              <a:t>92 (ECE/MP.PP/C.1/2017/15;  </a:t>
            </a:r>
            <a:r>
              <a:rPr lang="de-DE" sz="1600" b="1" dirty="0">
                <a:solidFill>
                  <a:srgbClr val="000000"/>
                </a:solidFill>
                <a:hlinkClick r:id="rId2"/>
              </a:rPr>
              <a:t>http://</a:t>
            </a:r>
            <a:r>
              <a:rPr lang="de-DE" sz="1600" b="1" dirty="0" smtClean="0">
                <a:solidFill>
                  <a:srgbClr val="000000"/>
                </a:solidFill>
                <a:hlinkClick r:id="rId2"/>
              </a:rPr>
              <a:t>www.unece.org/fileadmin/DAM/env/pp/compliance/CC-58/ece.mp.pp.c.1.2017.15_aec.pdf</a:t>
            </a:r>
            <a:endParaRPr lang="de-DE" sz="1600" b="1" dirty="0">
              <a:solidFill>
                <a:srgbClr val="000000"/>
              </a:solidFill>
            </a:endParaRPr>
          </a:p>
          <a:p>
            <a:pPr marL="449263" lvl="0" indent="-449263">
              <a:spcBef>
                <a:spcPts val="600"/>
              </a:spcBef>
              <a:spcAft>
                <a:spcPts val="600"/>
              </a:spcAft>
              <a:buFont typeface="Symbol"/>
              <a:buChar char="Þ"/>
            </a:pPr>
            <a:r>
              <a:rPr lang="de-DE" sz="2200" b="1" dirty="0" smtClean="0">
                <a:solidFill>
                  <a:srgbClr val="000000"/>
                </a:solidFill>
              </a:rPr>
              <a:t>Keine Feststellung der non-compliance zum Vorwurf eines Verstoßes gegen Artikel 3 Absatz 2 der Konvention </a:t>
            </a:r>
          </a:p>
          <a:p>
            <a:pPr marL="449263" lvl="0" indent="-449263">
              <a:spcBef>
                <a:spcPts val="600"/>
              </a:spcBef>
              <a:spcAft>
                <a:spcPts val="600"/>
              </a:spcAft>
              <a:buFont typeface="Symbol"/>
              <a:buChar char="Þ"/>
            </a:pPr>
            <a:r>
              <a:rPr lang="de-DE" sz="2200" b="1" dirty="0" smtClean="0">
                <a:solidFill>
                  <a:srgbClr val="000000"/>
                </a:solidFill>
              </a:rPr>
              <a:t>Aber: praktische Bedeutung für ähnliche Fälle in der Zukunft</a:t>
            </a:r>
          </a:p>
          <a:p>
            <a:pPr marL="0" indent="0">
              <a:tabLst>
                <a:tab pos="541338" algn="l"/>
                <a:tab pos="627063" algn="l"/>
              </a:tabLst>
            </a:pPr>
            <a:endParaRPr lang="de-DE" b="1" dirty="0" smtClean="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18</a:t>
            </a:fld>
            <a:endParaRPr lang="de-DE" dirty="0"/>
          </a:p>
        </p:txBody>
      </p:sp>
    </p:spTree>
    <p:extLst>
      <p:ext uri="{BB962C8B-B14F-4D97-AF65-F5344CB8AC3E}">
        <p14:creationId xmlns:p14="http://schemas.microsoft.com/office/powerpoint/2010/main" val="2657045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31840" y="332656"/>
            <a:ext cx="5254625" cy="1143000"/>
          </a:xfrm>
          <a:solidFill>
            <a:schemeClr val="accent1">
              <a:lumMod val="20000"/>
              <a:lumOff val="80000"/>
            </a:schemeClr>
          </a:solidFill>
        </p:spPr>
        <p:txBody>
          <a:bodyPr/>
          <a:lstStyle/>
          <a:p>
            <a:r>
              <a:rPr lang="de-DE" sz="2400" dirty="0" smtClean="0"/>
              <a:t>6</a:t>
            </a:r>
            <a:r>
              <a:rPr lang="de-DE" sz="2400" dirty="0"/>
              <a:t>. </a:t>
            </a:r>
            <a:r>
              <a:rPr lang="de-DE" sz="2400" dirty="0" smtClean="0"/>
              <a:t>VSK zur Aarhus-Konvention</a:t>
            </a:r>
            <a:endParaRPr lang="de-DE" sz="2400" dirty="0"/>
          </a:p>
        </p:txBody>
      </p:sp>
      <p:sp>
        <p:nvSpPr>
          <p:cNvPr id="3" name="Inhaltsplatzhalter 2"/>
          <p:cNvSpPr>
            <a:spLocks noGrp="1"/>
          </p:cNvSpPr>
          <p:nvPr>
            <p:ph idx="1"/>
          </p:nvPr>
        </p:nvSpPr>
        <p:spPr>
          <a:xfrm>
            <a:off x="685800" y="1916832"/>
            <a:ext cx="8062664" cy="4201418"/>
          </a:xfrm>
        </p:spPr>
        <p:txBody>
          <a:bodyPr/>
          <a:lstStyle/>
          <a:p>
            <a:pPr marL="0" indent="0">
              <a:tabLst>
                <a:tab pos="541338" algn="l"/>
                <a:tab pos="627063" algn="l"/>
              </a:tabLst>
            </a:pPr>
            <a:endParaRPr lang="de-DE" sz="1100" b="1" dirty="0" smtClean="0"/>
          </a:p>
          <a:p>
            <a:pPr marL="0" indent="0">
              <a:spcBef>
                <a:spcPts val="600"/>
              </a:spcBef>
              <a:spcAft>
                <a:spcPts val="600"/>
              </a:spcAft>
              <a:tabLst>
                <a:tab pos="541338" algn="l"/>
                <a:tab pos="627063" algn="l"/>
              </a:tabLst>
            </a:pPr>
            <a:r>
              <a:rPr lang="de-DE" sz="2200" b="1" dirty="0" smtClean="0"/>
              <a:t>Fazit:</a:t>
            </a:r>
          </a:p>
          <a:p>
            <a:pPr>
              <a:spcBef>
                <a:spcPts val="600"/>
              </a:spcBef>
              <a:spcAft>
                <a:spcPts val="600"/>
              </a:spcAft>
              <a:buFont typeface="Symbol"/>
              <a:buChar char="Þ"/>
              <a:tabLst>
                <a:tab pos="541338" algn="l"/>
                <a:tab pos="627063" algn="l"/>
              </a:tabLst>
            </a:pPr>
            <a:r>
              <a:rPr lang="de-DE" sz="2200" b="1" u="sng" dirty="0" smtClean="0"/>
              <a:t>Kein</a:t>
            </a:r>
            <a:r>
              <a:rPr lang="de-DE" sz="2200" b="1" dirty="0" smtClean="0"/>
              <a:t> eigenständiger Compliance-Beschluss </a:t>
            </a:r>
          </a:p>
          <a:p>
            <a:pPr marL="0" indent="355600">
              <a:spcBef>
                <a:spcPts val="600"/>
              </a:spcBef>
              <a:spcAft>
                <a:spcPts val="600"/>
              </a:spcAft>
              <a:tabLst>
                <a:tab pos="541338" algn="l"/>
                <a:tab pos="627063" algn="l"/>
              </a:tabLst>
            </a:pPr>
            <a:r>
              <a:rPr lang="de-DE" sz="2200" b="1" dirty="0" smtClean="0"/>
              <a:t>der 6. VSK gegen Deutschland</a:t>
            </a:r>
          </a:p>
          <a:p>
            <a:pPr>
              <a:spcBef>
                <a:spcPts val="600"/>
              </a:spcBef>
              <a:spcAft>
                <a:spcPts val="600"/>
              </a:spcAft>
              <a:buFont typeface="Symbol"/>
              <a:buChar char="Þ"/>
              <a:tabLst>
                <a:tab pos="541338" algn="l"/>
                <a:tab pos="627063" algn="l"/>
              </a:tabLst>
            </a:pPr>
            <a:r>
              <a:rPr lang="de-DE" sz="2200" b="1" u="sng" dirty="0" smtClean="0"/>
              <a:t>Beschluss VI/8</a:t>
            </a:r>
            <a:r>
              <a:rPr lang="de-DE" sz="2200" b="1" dirty="0" smtClean="0"/>
              <a:t> on general issues of compliance (ECE/MP.PP/2017/CRP.7 -  </a:t>
            </a:r>
            <a:r>
              <a:rPr lang="de-DE" sz="2200" b="1" dirty="0" smtClean="0">
                <a:hlinkClick r:id="rId2"/>
              </a:rPr>
              <a:t> </a:t>
            </a:r>
            <a:r>
              <a:rPr lang="de-DE" sz="1500" b="1" dirty="0" smtClean="0">
                <a:hlinkClick r:id="rId2"/>
              </a:rPr>
              <a:t>http</a:t>
            </a:r>
            <a:r>
              <a:rPr lang="de-DE" sz="1500" b="1" dirty="0">
                <a:hlinkClick r:id="rId2"/>
              </a:rPr>
              <a:t>://</a:t>
            </a:r>
            <a:r>
              <a:rPr lang="de-DE" sz="1500" b="1" dirty="0" smtClean="0">
                <a:hlinkClick r:id="rId2"/>
              </a:rPr>
              <a:t>www.unece.org/fileadmin/DAM/env/pp/mop6/in-session_docs/ECE_MP.PP_2017.CRP.7_E_general_issues_on_compliance.pdf</a:t>
            </a:r>
            <a:r>
              <a:rPr lang="de-DE" sz="1500" b="1" dirty="0" smtClean="0"/>
              <a:t> )</a:t>
            </a:r>
          </a:p>
          <a:p>
            <a:pPr marL="0" indent="355600">
              <a:spcBef>
                <a:spcPts val="600"/>
              </a:spcBef>
              <a:spcAft>
                <a:spcPts val="600"/>
              </a:spcAft>
              <a:tabLst>
                <a:tab pos="541338" algn="l"/>
                <a:tab pos="627063" algn="l"/>
              </a:tabLst>
            </a:pPr>
            <a:r>
              <a:rPr lang="de-DE" sz="2200" b="1" dirty="0" smtClean="0"/>
              <a:t>Dort: Absätze 9, 14 und 15 relevant für DE</a:t>
            </a:r>
          </a:p>
          <a:p>
            <a:pPr marL="0" indent="0">
              <a:tabLst>
                <a:tab pos="541338" algn="l"/>
                <a:tab pos="627063" algn="l"/>
              </a:tabLst>
            </a:pPr>
            <a:endParaRPr lang="de-DE" b="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19</a:t>
            </a:fld>
            <a:endParaRPr lang="de-DE" dirty="0"/>
          </a:p>
        </p:txBody>
      </p:sp>
    </p:spTree>
    <p:extLst>
      <p:ext uri="{BB962C8B-B14F-4D97-AF65-F5344CB8AC3E}">
        <p14:creationId xmlns:p14="http://schemas.microsoft.com/office/powerpoint/2010/main" val="3554547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2843808" y="188640"/>
            <a:ext cx="5904905" cy="1143000"/>
          </a:xfrm>
          <a:solidFill>
            <a:schemeClr val="accent1">
              <a:lumMod val="20000"/>
              <a:lumOff val="80000"/>
            </a:schemeClr>
          </a:solidFill>
        </p:spPr>
        <p:txBody>
          <a:bodyPr/>
          <a:lstStyle/>
          <a:p>
            <a:pPr eaLnBrk="1" hangingPunct="1">
              <a:defRPr/>
            </a:pPr>
            <a:r>
              <a:rPr lang="de-DE" altLang="de-DE" sz="2400" dirty="0" smtClean="0"/>
              <a:t>Übersicht </a:t>
            </a:r>
          </a:p>
        </p:txBody>
      </p:sp>
      <p:sp>
        <p:nvSpPr>
          <p:cNvPr id="3" name="Inhaltsplatzhalter 2"/>
          <p:cNvSpPr>
            <a:spLocks noGrp="1"/>
          </p:cNvSpPr>
          <p:nvPr>
            <p:ph idx="1"/>
          </p:nvPr>
        </p:nvSpPr>
        <p:spPr>
          <a:xfrm>
            <a:off x="539750" y="1557338"/>
            <a:ext cx="8424863" cy="4968875"/>
          </a:xfrm>
        </p:spPr>
        <p:txBody>
          <a:bodyPr/>
          <a:lstStyle/>
          <a:p>
            <a:pPr marL="542925" indent="-542925" eaLnBrk="1" hangingPunct="1">
              <a:buAutoNum type="romanUcPeriod"/>
              <a:defRPr/>
            </a:pPr>
            <a:endParaRPr lang="de-DE" b="1" dirty="0" smtClean="0"/>
          </a:p>
          <a:p>
            <a:pPr marL="542925" indent="-542925" eaLnBrk="1" hangingPunct="1">
              <a:spcBef>
                <a:spcPts val="0"/>
              </a:spcBef>
              <a:spcAft>
                <a:spcPts val="600"/>
              </a:spcAft>
              <a:buAutoNum type="romanUcPeriod"/>
              <a:defRPr/>
            </a:pPr>
            <a:r>
              <a:rPr lang="de-DE" sz="2200" b="1" dirty="0" smtClean="0"/>
              <a:t>Völker- und EU-rechtlicher Hintergrund zur Novelle 2017 zum Umwelt-Rechtsbehelfsgesetz (UmwRG)</a:t>
            </a:r>
          </a:p>
          <a:p>
            <a:pPr marL="542925" indent="-542925" eaLnBrk="1" hangingPunct="1">
              <a:spcBef>
                <a:spcPts val="0"/>
              </a:spcBef>
              <a:spcAft>
                <a:spcPts val="600"/>
              </a:spcAft>
              <a:buAutoNum type="romanUcPeriod"/>
              <a:defRPr/>
            </a:pPr>
            <a:endParaRPr lang="de-DE" sz="2200" b="1" dirty="0"/>
          </a:p>
          <a:p>
            <a:pPr marL="542925" indent="-542925" eaLnBrk="1" hangingPunct="1">
              <a:spcBef>
                <a:spcPts val="0"/>
              </a:spcBef>
              <a:spcAft>
                <a:spcPts val="600"/>
              </a:spcAft>
              <a:buAutoNum type="romanUcPeriod"/>
              <a:defRPr/>
            </a:pPr>
            <a:r>
              <a:rPr lang="de-DE" sz="2200" b="1" dirty="0" smtClean="0"/>
              <a:t>Follow-Up zur UmwRG-Novelle 2017, insbesondere die 6. Vertragsstaatenkonferenz zur UN ECE Aarhus-Konvention im September 2017</a:t>
            </a:r>
          </a:p>
          <a:p>
            <a:pPr marL="0" indent="444500" eaLnBrk="1" hangingPunct="1">
              <a:spcBef>
                <a:spcPts val="0"/>
              </a:spcBef>
              <a:spcAft>
                <a:spcPts val="600"/>
              </a:spcAft>
              <a:defRPr/>
            </a:pPr>
            <a:r>
              <a:rPr lang="de-DE" sz="2200" b="1" dirty="0" smtClean="0"/>
              <a:t> </a:t>
            </a:r>
          </a:p>
          <a:p>
            <a:pPr marL="542925" indent="-542925" eaLnBrk="1" hangingPunct="1">
              <a:spcBef>
                <a:spcPts val="0"/>
              </a:spcBef>
              <a:spcAft>
                <a:spcPts val="600"/>
              </a:spcAft>
              <a:defRPr/>
            </a:pPr>
            <a:r>
              <a:rPr lang="de-DE" sz="2200" b="1" dirty="0" smtClean="0"/>
              <a:t>III.	Aktuelle Entwicklungen und Herausforderungen beim umweltrechtlichen Rechtsschutz, insbesondere durch die aktuelle Rechtsprechung des EuGH</a:t>
            </a:r>
            <a:endParaRPr lang="de-DE" sz="2200" b="1" dirty="0"/>
          </a:p>
        </p:txBody>
      </p:sp>
      <p:sp>
        <p:nvSpPr>
          <p:cNvPr id="2" name="Foliennummernplatzhalter 1"/>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62EB902C-72A3-46FE-BA63-7B4D1606B206}" type="slidenum">
              <a:rPr lang="de-DE" altLang="de-DE" sz="1400">
                <a:solidFill>
                  <a:srgbClr val="000000"/>
                </a:solidFill>
              </a:rPr>
              <a:pPr eaLnBrk="1" hangingPunct="1"/>
              <a:t>2</a:t>
            </a:fld>
            <a:endParaRPr lang="de-DE" altLang="de-DE" sz="1400" dirty="0">
              <a:solidFill>
                <a:srgbClr val="000000"/>
              </a:solidFill>
            </a:endParaRPr>
          </a:p>
        </p:txBody>
      </p:sp>
    </p:spTree>
    <p:extLst>
      <p:ext uri="{BB962C8B-B14F-4D97-AF65-F5344CB8AC3E}">
        <p14:creationId xmlns:p14="http://schemas.microsoft.com/office/powerpoint/2010/main" val="2903487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6. VSK zur Aarhus-Konvention</a:t>
            </a:r>
            <a:endParaRPr lang="de-DE" sz="2400" dirty="0"/>
          </a:p>
        </p:txBody>
      </p:sp>
      <p:sp>
        <p:nvSpPr>
          <p:cNvPr id="3" name="Inhaltsplatzhalter 2"/>
          <p:cNvSpPr>
            <a:spLocks noGrp="1"/>
          </p:cNvSpPr>
          <p:nvPr>
            <p:ph idx="1"/>
          </p:nvPr>
        </p:nvSpPr>
        <p:spPr>
          <a:xfrm>
            <a:off x="685800" y="1606550"/>
            <a:ext cx="7772400" cy="4990802"/>
          </a:xfrm>
        </p:spPr>
        <p:txBody>
          <a:bodyPr/>
          <a:lstStyle/>
          <a:p>
            <a:pPr marL="541338" indent="-541338">
              <a:tabLst>
                <a:tab pos="541338" algn="l"/>
                <a:tab pos="627063" algn="l"/>
              </a:tabLst>
            </a:pPr>
            <a:endParaRPr lang="de-DE" sz="1100" b="1" dirty="0"/>
          </a:p>
          <a:p>
            <a:pPr marL="449263" indent="-449263">
              <a:spcBef>
                <a:spcPts val="600"/>
              </a:spcBef>
              <a:spcAft>
                <a:spcPts val="600"/>
              </a:spcAft>
              <a:buFont typeface="Symbol"/>
              <a:buChar char="Þ"/>
            </a:pPr>
            <a:r>
              <a:rPr lang="de-DE" sz="2200" b="1" dirty="0" smtClean="0"/>
              <a:t>Für die deutschen Anliegen waren die Ergebnisse der 6. VSK sehr positiv</a:t>
            </a:r>
          </a:p>
          <a:p>
            <a:pPr marL="449263" indent="-449263">
              <a:spcBef>
                <a:spcPts val="600"/>
              </a:spcBef>
              <a:spcAft>
                <a:spcPts val="600"/>
              </a:spcAft>
              <a:buFont typeface="Symbol"/>
              <a:buChar char="Þ"/>
            </a:pPr>
            <a:r>
              <a:rPr lang="de-DE" sz="2200" b="1" dirty="0" smtClean="0"/>
              <a:t>Aktuell </a:t>
            </a:r>
            <a:r>
              <a:rPr lang="de-DE" sz="2200" b="1" u="sng" dirty="0" smtClean="0"/>
              <a:t>keine</a:t>
            </a:r>
            <a:r>
              <a:rPr lang="de-DE" sz="2200" b="1" dirty="0" smtClean="0"/>
              <a:t> völkerrechtlich beschlossene Beanstandung der deutschen Rechtslage</a:t>
            </a:r>
            <a:endParaRPr lang="de-DE" sz="2200" b="1" dirty="0"/>
          </a:p>
          <a:p>
            <a:pPr marL="449263" indent="-449263">
              <a:spcBef>
                <a:spcPts val="600"/>
              </a:spcBef>
              <a:spcAft>
                <a:spcPts val="600"/>
              </a:spcAft>
              <a:buFont typeface="Symbol"/>
              <a:buChar char="Þ"/>
            </a:pPr>
            <a:r>
              <a:rPr lang="de-DE" sz="2200" b="1" dirty="0" smtClean="0"/>
              <a:t>Zu den Ergebnissen der 6. VSK siehe auch unter:</a:t>
            </a:r>
          </a:p>
          <a:p>
            <a:pPr marL="449263" indent="0">
              <a:spcBef>
                <a:spcPts val="600"/>
              </a:spcBef>
              <a:spcAft>
                <a:spcPts val="600"/>
              </a:spcAft>
            </a:pPr>
            <a:r>
              <a:rPr lang="de-DE" sz="2000" b="1" dirty="0" smtClean="0">
                <a:hlinkClick r:id="rId2"/>
              </a:rPr>
              <a:t>http</a:t>
            </a:r>
            <a:r>
              <a:rPr lang="de-DE" sz="2000" b="1" dirty="0">
                <a:hlinkClick r:id="rId2"/>
              </a:rPr>
              <a:t>://</a:t>
            </a:r>
            <a:r>
              <a:rPr lang="de-DE" sz="2000" b="1" dirty="0" smtClean="0">
                <a:hlinkClick r:id="rId2"/>
              </a:rPr>
              <a:t>www.unece.org/env/pp/aarhus/mop6_docs.html</a:t>
            </a:r>
            <a:endParaRPr lang="de-DE" sz="2000" b="1" dirty="0" smtClean="0"/>
          </a:p>
          <a:p>
            <a:pPr marL="449263" indent="-449263">
              <a:buFont typeface="Symbol"/>
              <a:buChar char="Þ"/>
            </a:pPr>
            <a:endParaRPr lang="de-DE" b="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20</a:t>
            </a:fld>
            <a:endParaRPr lang="de-DE" dirty="0"/>
          </a:p>
        </p:txBody>
      </p:sp>
      <p:pic>
        <p:nvPicPr>
          <p:cNvPr id="4" name="Grafik 3"/>
          <p:cNvPicPr>
            <a:picLocks noChangeAspect="1"/>
          </p:cNvPicPr>
          <p:nvPr/>
        </p:nvPicPr>
        <p:blipFill>
          <a:blip r:embed="rId3"/>
          <a:stretch>
            <a:fillRect/>
          </a:stretch>
        </p:blipFill>
        <p:spPr>
          <a:xfrm>
            <a:off x="3275856" y="4451836"/>
            <a:ext cx="2385009" cy="2401124"/>
          </a:xfrm>
          <a:prstGeom prst="rect">
            <a:avLst/>
          </a:prstGeom>
        </p:spPr>
      </p:pic>
    </p:spTree>
    <p:extLst>
      <p:ext uri="{BB962C8B-B14F-4D97-AF65-F5344CB8AC3E}">
        <p14:creationId xmlns:p14="http://schemas.microsoft.com/office/powerpoint/2010/main" val="1847484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2843808" y="188913"/>
            <a:ext cx="5904905" cy="1143000"/>
          </a:xfrm>
          <a:solidFill>
            <a:schemeClr val="accent1">
              <a:lumMod val="20000"/>
              <a:lumOff val="80000"/>
            </a:schemeClr>
          </a:solidFill>
        </p:spPr>
        <p:txBody>
          <a:bodyPr/>
          <a:lstStyle/>
          <a:p>
            <a:pPr eaLnBrk="1" hangingPunct="1">
              <a:defRPr/>
            </a:pPr>
            <a:r>
              <a:rPr lang="de-DE" altLang="de-DE" sz="2400" dirty="0" smtClean="0"/>
              <a:t>Übersicht </a:t>
            </a:r>
          </a:p>
        </p:txBody>
      </p:sp>
      <p:sp>
        <p:nvSpPr>
          <p:cNvPr id="3" name="Inhaltsplatzhalter 2"/>
          <p:cNvSpPr>
            <a:spLocks noGrp="1"/>
          </p:cNvSpPr>
          <p:nvPr>
            <p:ph idx="1"/>
          </p:nvPr>
        </p:nvSpPr>
        <p:spPr>
          <a:xfrm>
            <a:off x="539552" y="1529691"/>
            <a:ext cx="8424863" cy="4968875"/>
          </a:xfrm>
        </p:spPr>
        <p:txBody>
          <a:bodyPr/>
          <a:lstStyle/>
          <a:p>
            <a:pPr marL="542925" indent="-542925" eaLnBrk="1" hangingPunct="1">
              <a:buAutoNum type="romanUcPeriod"/>
              <a:defRPr/>
            </a:pPr>
            <a:endParaRPr lang="de-DE" b="1" dirty="0" smtClean="0"/>
          </a:p>
          <a:p>
            <a:pPr marL="542925" indent="-542925" eaLnBrk="1" hangingPunct="1">
              <a:buAutoNum type="romanUcPeriod"/>
              <a:defRPr/>
            </a:pPr>
            <a:r>
              <a:rPr lang="de-DE" sz="2200" b="1" dirty="0" smtClean="0"/>
              <a:t>Völker- und EU-rechtlicher Hintergrund zur Novelle 2017 zum Umwelt-Rechtsbehelfsgesetz (UmwRG)</a:t>
            </a:r>
          </a:p>
          <a:p>
            <a:pPr marL="542925" indent="-542925" eaLnBrk="1" hangingPunct="1">
              <a:buAutoNum type="romanUcPeriod"/>
              <a:defRPr/>
            </a:pPr>
            <a:endParaRPr lang="de-DE" sz="2200" b="1" dirty="0"/>
          </a:p>
          <a:p>
            <a:pPr marL="542925" indent="-542925" eaLnBrk="1" hangingPunct="1">
              <a:buAutoNum type="romanUcPeriod"/>
              <a:defRPr/>
            </a:pPr>
            <a:r>
              <a:rPr lang="de-DE" sz="2200" b="1" dirty="0" smtClean="0">
                <a:solidFill>
                  <a:schemeClr val="bg2"/>
                </a:solidFill>
              </a:rPr>
              <a:t>Follow-Up zur UmwRG-Novelle 2017, insbesondere die 6. Vertragsstaatenkonferenz zur UN ECE Aarhus-Konvention im September 2017</a:t>
            </a:r>
          </a:p>
          <a:p>
            <a:pPr marL="0" indent="444500" eaLnBrk="1" hangingPunct="1">
              <a:defRPr/>
            </a:pPr>
            <a:r>
              <a:rPr lang="de-DE" sz="2200" b="1" dirty="0" smtClean="0"/>
              <a:t> </a:t>
            </a:r>
          </a:p>
          <a:p>
            <a:pPr marL="542925" indent="-542925" eaLnBrk="1" hangingPunct="1">
              <a:defRPr/>
            </a:pPr>
            <a:r>
              <a:rPr lang="de-DE" sz="2200" b="1" dirty="0" smtClean="0">
                <a:solidFill>
                  <a:srgbClr val="FF0000"/>
                </a:solidFill>
              </a:rPr>
              <a:t>III.	Aktuelle Entwicklungen und Herausforderungen beim umweltrechtlichen Rechtsschutz, insbesondere durch die aktuelle Rechtsprechung des EuGH</a:t>
            </a:r>
            <a:endParaRPr lang="de-DE" sz="2200" b="1" dirty="0">
              <a:solidFill>
                <a:srgbClr val="FF0000"/>
              </a:solidFill>
            </a:endParaRPr>
          </a:p>
        </p:txBody>
      </p:sp>
      <p:sp>
        <p:nvSpPr>
          <p:cNvPr id="2" name="Foliennummernplatzhalter 1"/>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2EB902C-72A3-46FE-BA63-7B4D1606B206}" type="slidenum">
              <a:rPr kumimoji="0" lang="de-DE" altLang="de-DE" sz="14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de-DE" altLang="de-DE"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10123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smtClean="0"/>
              <a:t>III. Aktuelle </a:t>
            </a:r>
            <a:r>
              <a:rPr lang="de-DE" sz="2400" dirty="0"/>
              <a:t>Entwicklungen und Herausforderungen </a:t>
            </a:r>
          </a:p>
        </p:txBody>
      </p:sp>
      <p:sp>
        <p:nvSpPr>
          <p:cNvPr id="3" name="Inhaltsplatzhalter 2"/>
          <p:cNvSpPr>
            <a:spLocks noGrp="1"/>
          </p:cNvSpPr>
          <p:nvPr>
            <p:ph idx="1"/>
          </p:nvPr>
        </p:nvSpPr>
        <p:spPr>
          <a:xfrm>
            <a:off x="179512" y="1606550"/>
            <a:ext cx="8784976" cy="5062810"/>
          </a:xfrm>
        </p:spPr>
        <p:txBody>
          <a:bodyPr/>
          <a:lstStyle/>
          <a:p>
            <a:pPr marL="0" lvl="0" indent="0">
              <a:spcBef>
                <a:spcPts val="0"/>
              </a:spcBef>
              <a:spcAft>
                <a:spcPts val="600"/>
              </a:spcAft>
              <a:defRPr/>
            </a:pPr>
            <a:r>
              <a:rPr lang="de-DE" altLang="de-DE" sz="2200" b="1" u="sng" dirty="0">
                <a:solidFill>
                  <a:srgbClr val="FF0000"/>
                </a:solidFill>
              </a:rPr>
              <a:t>Entschließung des Deutschen </a:t>
            </a:r>
            <a:r>
              <a:rPr lang="de-DE" altLang="de-DE" sz="2200" b="1" u="sng" dirty="0" smtClean="0">
                <a:solidFill>
                  <a:srgbClr val="FF0000"/>
                </a:solidFill>
              </a:rPr>
              <a:t>Bundestages </a:t>
            </a:r>
            <a:r>
              <a:rPr lang="de-DE" altLang="de-DE" sz="2200" b="1" u="sng" dirty="0" smtClean="0">
                <a:solidFill>
                  <a:srgbClr val="000000"/>
                </a:solidFill>
              </a:rPr>
              <a:t>aus 18. LP </a:t>
            </a:r>
            <a:br>
              <a:rPr lang="de-DE" altLang="de-DE" sz="2200" b="1" u="sng" dirty="0" smtClean="0">
                <a:solidFill>
                  <a:srgbClr val="000000"/>
                </a:solidFill>
              </a:rPr>
            </a:br>
            <a:r>
              <a:rPr lang="de-DE" altLang="de-DE" sz="2200" b="1" u="sng" dirty="0" smtClean="0">
                <a:solidFill>
                  <a:srgbClr val="000000"/>
                </a:solidFill>
              </a:rPr>
              <a:t>(zu BR-Drs. 341/17)</a:t>
            </a:r>
            <a:r>
              <a:rPr lang="de-DE" altLang="de-DE" sz="2200" b="1" dirty="0" smtClean="0">
                <a:solidFill>
                  <a:srgbClr val="000000"/>
                </a:solidFill>
              </a:rPr>
              <a:t>: Aufforderung </a:t>
            </a:r>
            <a:r>
              <a:rPr lang="de-DE" altLang="de-DE" sz="2200" b="1" dirty="0">
                <a:solidFill>
                  <a:srgbClr val="000000"/>
                </a:solidFill>
              </a:rPr>
              <a:t>an die Bundesregierung</a:t>
            </a:r>
          </a:p>
          <a:p>
            <a:pPr marL="457200" lvl="0" indent="-457200">
              <a:spcBef>
                <a:spcPts val="0"/>
              </a:spcBef>
              <a:spcAft>
                <a:spcPts val="600"/>
              </a:spcAft>
              <a:buFontTx/>
              <a:buAutoNum type="arabicPeriod"/>
              <a:defRPr/>
            </a:pPr>
            <a:r>
              <a:rPr lang="de-DE" altLang="de-DE" sz="2200" b="1" dirty="0">
                <a:solidFill>
                  <a:srgbClr val="000000"/>
                </a:solidFill>
              </a:rPr>
              <a:t>in der kommenden LP einen Gesetzentwurf zur </a:t>
            </a:r>
            <a:r>
              <a:rPr lang="de-DE" altLang="de-DE" sz="2200" b="1" dirty="0" smtClean="0">
                <a:solidFill>
                  <a:srgbClr val="000000"/>
                </a:solidFill>
              </a:rPr>
              <a:t>voll-ständigen </a:t>
            </a:r>
            <a:r>
              <a:rPr lang="de-DE" altLang="de-DE" sz="2200" b="1" dirty="0">
                <a:solidFill>
                  <a:srgbClr val="000000"/>
                </a:solidFill>
              </a:rPr>
              <a:t>Integration der naturschutzrechtlichen Verbandsklage nach § 64 des BNatSchG in das UmwRG vorzulegen; diese Überführung soll ohne inhaltliche Abstriche erfolgen und dient ausschließlich der besseren Systematisierung des Bundesrechts;</a:t>
            </a:r>
          </a:p>
          <a:p>
            <a:pPr marL="457200" lvl="0" indent="-457200">
              <a:spcBef>
                <a:spcPts val="0"/>
              </a:spcBef>
              <a:spcAft>
                <a:spcPts val="600"/>
              </a:spcAft>
              <a:buFontTx/>
              <a:buAutoNum type="arabicPeriod"/>
              <a:defRPr/>
            </a:pPr>
            <a:r>
              <a:rPr lang="de-DE" altLang="de-DE" sz="2200" b="1" dirty="0">
                <a:solidFill>
                  <a:srgbClr val="000000"/>
                </a:solidFill>
              </a:rPr>
              <a:t>dem BT 4 Jahre nach dem Inkrafttreten der aktuellen Novelle über die praktischen Erfahrungen im Vollzug zu berichten; dabei soll insbes. mitgeteilt werden, ob es zu einer Zunahme von umweltrechtlichen Rechtsbehelfen nach diesem Gesetz und zu einer signifikanten </a:t>
            </a:r>
            <a:r>
              <a:rPr lang="de-DE" altLang="de-DE" sz="2200" b="1" dirty="0" smtClean="0">
                <a:solidFill>
                  <a:srgbClr val="000000"/>
                </a:solidFill>
              </a:rPr>
              <a:t>Verlängerung </a:t>
            </a:r>
            <a:r>
              <a:rPr lang="de-DE" altLang="de-DE" sz="2200" b="1" dirty="0">
                <a:solidFill>
                  <a:srgbClr val="000000"/>
                </a:solidFill>
              </a:rPr>
              <a:t>von </a:t>
            </a:r>
            <a:r>
              <a:rPr lang="de-DE" altLang="de-DE" sz="2200" b="1" dirty="0" smtClean="0">
                <a:solidFill>
                  <a:srgbClr val="000000"/>
                </a:solidFill>
              </a:rPr>
              <a:t>Entscheidungs-verfahren </a:t>
            </a:r>
            <a:r>
              <a:rPr lang="de-DE" altLang="de-DE" sz="2200" b="1" dirty="0">
                <a:solidFill>
                  <a:srgbClr val="000000"/>
                </a:solidFill>
              </a:rPr>
              <a:t>gekommen ist</a:t>
            </a:r>
            <a:r>
              <a:rPr lang="de-DE" sz="2200" i="1" dirty="0" smtClean="0"/>
              <a:t> </a:t>
            </a:r>
            <a:endParaRPr lang="de-DE" sz="2200" i="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22</a:t>
            </a:fld>
            <a:endParaRPr lang="de-DE" dirty="0"/>
          </a:p>
        </p:txBody>
      </p:sp>
    </p:spTree>
    <p:extLst>
      <p:ext uri="{BB962C8B-B14F-4D97-AF65-F5344CB8AC3E}">
        <p14:creationId xmlns:p14="http://schemas.microsoft.com/office/powerpoint/2010/main" val="1861344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03575" y="332656"/>
            <a:ext cx="5254625" cy="1143000"/>
          </a:xfrm>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95536" y="1628800"/>
            <a:ext cx="8208912" cy="4896544"/>
          </a:xfrm>
        </p:spPr>
        <p:txBody>
          <a:bodyPr/>
          <a:lstStyle/>
          <a:p>
            <a:pPr marL="0" indent="0">
              <a:tabLst>
                <a:tab pos="541338" algn="l"/>
                <a:tab pos="627063" algn="l"/>
              </a:tabLst>
            </a:pPr>
            <a:r>
              <a:rPr lang="de-DE" sz="2200" b="1" u="sng" dirty="0" smtClean="0">
                <a:solidFill>
                  <a:srgbClr val="FF0000"/>
                </a:solidFill>
                <a:sym typeface="Wingdings" panose="05000000000000000000" pitchFamily="2" charset="2"/>
              </a:rPr>
              <a:t>Koalitionsvertrag</a:t>
            </a:r>
            <a:r>
              <a:rPr lang="de-DE" sz="2200" b="1" u="sng" dirty="0" smtClean="0">
                <a:sym typeface="Wingdings" panose="05000000000000000000" pitchFamily="2" charset="2"/>
              </a:rPr>
              <a:t> für die 19. LP</a:t>
            </a:r>
            <a:br>
              <a:rPr lang="de-DE" sz="2200" b="1" u="sng" dirty="0" smtClean="0">
                <a:sym typeface="Wingdings" panose="05000000000000000000" pitchFamily="2" charset="2"/>
              </a:rPr>
            </a:br>
            <a:endParaRPr lang="de-DE" sz="2200" b="1" u="sng" dirty="0" smtClean="0">
              <a:sym typeface="Wingdings" panose="05000000000000000000" pitchFamily="2" charset="2"/>
            </a:endParaRPr>
          </a:p>
          <a:p>
            <a:pPr marL="0" indent="0">
              <a:tabLst>
                <a:tab pos="541338" algn="l"/>
                <a:tab pos="627063" algn="l"/>
              </a:tabLst>
            </a:pPr>
            <a:r>
              <a:rPr lang="de-DE" sz="2200" i="1" dirty="0" smtClean="0"/>
              <a:t>Rz. 3422-3424:</a:t>
            </a:r>
          </a:p>
          <a:p>
            <a:pPr marL="0" indent="0">
              <a:tabLst>
                <a:tab pos="541338" algn="l"/>
                <a:tab pos="627063" algn="l"/>
              </a:tabLst>
            </a:pPr>
            <a:r>
              <a:rPr lang="de-DE" sz="2200" b="1" i="1" dirty="0" smtClean="0"/>
              <a:t>„Zudem </a:t>
            </a:r>
            <a:r>
              <a:rPr lang="de-DE" sz="2200" b="1" i="1" dirty="0"/>
              <a:t>wollen wir auf Grundlage europäischen Rechts das Verbandsklagerecht in seiner Reichweite </a:t>
            </a:r>
            <a:r>
              <a:rPr lang="de-DE" sz="2200" b="1" i="1" dirty="0" smtClean="0"/>
              <a:t>überprüfen </a:t>
            </a:r>
            <a:r>
              <a:rPr lang="de-DE" sz="2200" b="1" i="1" dirty="0"/>
              <a:t>und uns auf EU-Ebene für die Wiedereinführung </a:t>
            </a:r>
            <a:r>
              <a:rPr lang="de-DE" sz="2200" b="1" i="1" dirty="0" smtClean="0"/>
              <a:t>der Präklusion </a:t>
            </a:r>
            <a:r>
              <a:rPr lang="de-DE" sz="2200" b="1" i="1" dirty="0"/>
              <a:t>einsetzen</a:t>
            </a:r>
            <a:r>
              <a:rPr lang="de-DE" sz="2200" b="1" i="1" dirty="0" smtClean="0"/>
              <a:t>.“</a:t>
            </a:r>
          </a:p>
          <a:p>
            <a:pPr marL="0" indent="0">
              <a:tabLst>
                <a:tab pos="541338" algn="l"/>
                <a:tab pos="627063" algn="l"/>
              </a:tabLst>
            </a:pPr>
            <a:endParaRPr lang="de-DE" sz="2200" i="1" dirty="0" smtClean="0"/>
          </a:p>
          <a:p>
            <a:pPr marL="0" indent="0">
              <a:tabLst>
                <a:tab pos="541338" algn="l"/>
                <a:tab pos="627063" algn="l"/>
              </a:tabLst>
            </a:pPr>
            <a:r>
              <a:rPr lang="de-DE" sz="2200" i="1" dirty="0" smtClean="0"/>
              <a:t>Rz. 3410-3412:</a:t>
            </a:r>
            <a:endParaRPr lang="de-DE" sz="2200" i="1" dirty="0"/>
          </a:p>
          <a:p>
            <a:pPr marL="0" indent="0">
              <a:tabLst>
                <a:tab pos="541338" algn="l"/>
                <a:tab pos="627063" algn="l"/>
              </a:tabLst>
            </a:pPr>
            <a:r>
              <a:rPr lang="de-DE" sz="2200" b="1" i="1" dirty="0" smtClean="0"/>
              <a:t>„Wir </a:t>
            </a:r>
            <a:r>
              <a:rPr lang="de-DE" sz="2200" b="1" i="1" dirty="0"/>
              <a:t>werden ein Planungs- und </a:t>
            </a:r>
            <a:r>
              <a:rPr lang="de-DE" sz="2200" b="1" i="1" dirty="0" smtClean="0"/>
              <a:t>Baubeschleunigungs-gesetz </a:t>
            </a:r>
            <a:r>
              <a:rPr lang="de-DE" sz="2200" b="1" i="1" dirty="0"/>
              <a:t>verabschieden. Damit wollen wir deutliche Verbesserungen und noch mehr Dynamik in den Bereichen Verkehr, Infrastruktur, Energie und Wohnen erreichen</a:t>
            </a:r>
            <a:r>
              <a:rPr lang="de-DE" sz="2200" b="1" i="1" dirty="0" smtClean="0"/>
              <a:t>.“</a:t>
            </a:r>
            <a:endParaRPr lang="de-DE" sz="2200" b="1" i="1" dirty="0"/>
          </a:p>
        </p:txBody>
      </p:sp>
      <p:sp>
        <p:nvSpPr>
          <p:cNvPr id="6" name="Foliennummernplatzhalt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946F0A0-0554-478C-AE6D-203FC171DD4B}" type="slidenum">
              <a:rPr kumimoji="0" lang="de-DE" sz="14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de-DE" sz="1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657796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107504" y="1628800"/>
            <a:ext cx="8928992" cy="5229200"/>
          </a:xfrm>
        </p:spPr>
        <p:txBody>
          <a:bodyPr/>
          <a:lstStyle/>
          <a:p>
            <a:pPr marL="0" indent="0">
              <a:spcBef>
                <a:spcPts val="600"/>
              </a:spcBef>
              <a:spcAft>
                <a:spcPts val="600"/>
              </a:spcAft>
              <a:tabLst>
                <a:tab pos="541338" algn="l"/>
                <a:tab pos="627063" algn="l"/>
              </a:tabLst>
            </a:pPr>
            <a:r>
              <a:rPr lang="de-DE" sz="2000" b="1" u="sng" dirty="0" smtClean="0">
                <a:solidFill>
                  <a:srgbClr val="FF0000"/>
                </a:solidFill>
              </a:rPr>
              <a:t>Urteil </a:t>
            </a:r>
            <a:r>
              <a:rPr lang="de-DE" sz="2000" b="1" u="sng" dirty="0">
                <a:solidFill>
                  <a:srgbClr val="FF0000"/>
                </a:solidFill>
              </a:rPr>
              <a:t>des EuGH</a:t>
            </a:r>
            <a:r>
              <a:rPr lang="de-DE" sz="2000" b="1" u="sng" dirty="0"/>
              <a:t> vom </a:t>
            </a:r>
            <a:r>
              <a:rPr lang="de-DE" sz="2000" b="1" u="sng" dirty="0" smtClean="0"/>
              <a:t>8. November 2016 </a:t>
            </a:r>
            <a:r>
              <a:rPr lang="de-DE" sz="2000" b="1" u="sng" dirty="0"/>
              <a:t>– Rs. C-243/15 (LZ II</a:t>
            </a:r>
            <a:r>
              <a:rPr lang="de-DE" sz="2000" b="1" u="sng" dirty="0" smtClean="0"/>
              <a:t>)</a:t>
            </a:r>
          </a:p>
          <a:p>
            <a:pPr lvl="0">
              <a:spcBef>
                <a:spcPts val="600"/>
              </a:spcBef>
              <a:spcAft>
                <a:spcPts val="600"/>
              </a:spcAft>
              <a:buFont typeface="Symbol" panose="05050102010706020507" pitchFamily="18" charset="2"/>
              <a:buChar char=""/>
            </a:pPr>
            <a:r>
              <a:rPr lang="de-DE" sz="2000" b="1" dirty="0">
                <a:ea typeface="Calibri" panose="020F0502020204030204" pitchFamily="34" charset="0"/>
                <a:cs typeface="Arial" panose="020B0604020202020204" pitchFamily="34" charset="0"/>
              </a:rPr>
              <a:t>Vorabentscheidungsverfahren</a:t>
            </a:r>
            <a:r>
              <a:rPr lang="de-DE" sz="2000" dirty="0">
                <a:ea typeface="Calibri" panose="020F0502020204030204" pitchFamily="34" charset="0"/>
                <a:cs typeface="Arial" panose="020B0604020202020204" pitchFamily="34" charset="0"/>
              </a:rPr>
              <a:t> eines slowakischen </a:t>
            </a:r>
            <a:r>
              <a:rPr lang="de-DE" sz="2000" dirty="0" smtClean="0">
                <a:ea typeface="Calibri" panose="020F0502020204030204" pitchFamily="34" charset="0"/>
                <a:cs typeface="Arial" panose="020B0604020202020204" pitchFamily="34" charset="0"/>
              </a:rPr>
              <a:t>Gerichts zu einer NGO-Klage; Aussagen zum Verhältnis der FFH-Richtlinie und der AK</a:t>
            </a:r>
            <a:endParaRPr lang="de-DE" sz="2000" dirty="0">
              <a:ea typeface="Calibri" panose="020F0502020204030204" pitchFamily="34" charset="0"/>
              <a:cs typeface="Arial" panose="020B0604020202020204" pitchFamily="34" charset="0"/>
            </a:endParaRPr>
          </a:p>
          <a:p>
            <a:pPr lvl="0">
              <a:spcBef>
                <a:spcPts val="600"/>
              </a:spcBef>
              <a:spcAft>
                <a:spcPts val="600"/>
              </a:spcAft>
              <a:buFont typeface="Symbol" panose="05050102010706020507" pitchFamily="18" charset="2"/>
              <a:buChar char=""/>
            </a:pPr>
            <a:r>
              <a:rPr lang="de-DE" sz="2000" dirty="0" smtClean="0">
                <a:ea typeface="Calibri" panose="020F0502020204030204" pitchFamily="34" charset="0"/>
                <a:cs typeface="Arial" panose="020B0604020202020204" pitchFamily="34" charset="0"/>
              </a:rPr>
              <a:t>Fortentwicklung des Braunbär-Urteils vom 08.03.2011 (Rs. C-240/09)</a:t>
            </a:r>
          </a:p>
          <a:p>
            <a:pPr lvl="0">
              <a:spcBef>
                <a:spcPts val="600"/>
              </a:spcBef>
              <a:spcAft>
                <a:spcPts val="600"/>
              </a:spcAft>
              <a:buFont typeface="Symbol" panose="05050102010706020507" pitchFamily="18" charset="2"/>
              <a:buChar char=""/>
            </a:pPr>
            <a:r>
              <a:rPr lang="de-DE" sz="2000" b="1" dirty="0" smtClean="0">
                <a:ea typeface="Calibri" panose="020F0502020204030204" pitchFamily="34" charset="0"/>
                <a:cs typeface="Arial" panose="020B0604020202020204" pitchFamily="34" charset="0"/>
              </a:rPr>
              <a:t>Beteiligungsrecht </a:t>
            </a:r>
            <a:r>
              <a:rPr lang="de-DE" sz="2000" dirty="0">
                <a:ea typeface="Calibri" panose="020F0502020204030204" pitchFamily="34" charset="0"/>
                <a:cs typeface="Arial" panose="020B0604020202020204" pitchFamily="34" charset="0"/>
              </a:rPr>
              <a:t>aus Art. 6 Abs. 3 </a:t>
            </a:r>
            <a:r>
              <a:rPr lang="de-DE" sz="2000" dirty="0" smtClean="0">
                <a:ea typeface="Calibri" panose="020F0502020204030204" pitchFamily="34" charset="0"/>
                <a:cs typeface="Arial" panose="020B0604020202020204" pitchFamily="34" charset="0"/>
              </a:rPr>
              <a:t>der FFH-Richtlinie iVm Art</a:t>
            </a:r>
            <a:r>
              <a:rPr lang="de-DE" sz="2000" dirty="0">
                <a:ea typeface="Calibri" panose="020F0502020204030204" pitchFamily="34" charset="0"/>
                <a:cs typeface="Arial" panose="020B0604020202020204" pitchFamily="34" charset="0"/>
              </a:rPr>
              <a:t>. </a:t>
            </a:r>
            <a:r>
              <a:rPr lang="de-DE" sz="2000" dirty="0" smtClean="0">
                <a:ea typeface="Calibri" panose="020F0502020204030204" pitchFamily="34" charset="0"/>
                <a:cs typeface="Arial" panose="020B0604020202020204" pitchFamily="34" charset="0"/>
              </a:rPr>
              <a:t>2 Nr. 5, Art. 6 </a:t>
            </a:r>
            <a:r>
              <a:rPr lang="de-DE" sz="2000" dirty="0">
                <a:ea typeface="Calibri" panose="020F0502020204030204" pitchFamily="34" charset="0"/>
                <a:cs typeface="Arial" panose="020B0604020202020204" pitchFamily="34" charset="0"/>
              </a:rPr>
              <a:t>Abs. 1 Buchst. b) </a:t>
            </a:r>
            <a:r>
              <a:rPr lang="de-DE" sz="2000" dirty="0" smtClean="0">
                <a:ea typeface="Calibri" panose="020F0502020204030204" pitchFamily="34" charset="0"/>
                <a:cs typeface="Arial" panose="020B0604020202020204" pitchFamily="34" charset="0"/>
              </a:rPr>
              <a:t>AK als „Tätigkeit, die erhebliche Auswirkung auf die Umwelt haben kann“</a:t>
            </a:r>
          </a:p>
          <a:p>
            <a:pPr lvl="0">
              <a:spcBef>
                <a:spcPts val="600"/>
              </a:spcBef>
              <a:spcAft>
                <a:spcPts val="600"/>
              </a:spcAft>
              <a:buFont typeface="Symbol" panose="05050102010706020507" pitchFamily="18" charset="2"/>
              <a:buChar char=""/>
            </a:pPr>
            <a:r>
              <a:rPr lang="de-DE" sz="2000" b="1" dirty="0" smtClean="0">
                <a:ea typeface="Calibri" panose="020F0502020204030204" pitchFamily="34" charset="0"/>
                <a:cs typeface="Arial" panose="020B0604020202020204" pitchFamily="34" charset="0"/>
              </a:rPr>
              <a:t>Gerichtszugang</a:t>
            </a:r>
            <a:r>
              <a:rPr lang="de-DE" sz="2000" dirty="0">
                <a:ea typeface="Calibri" panose="020F0502020204030204" pitchFamily="34" charset="0"/>
                <a:cs typeface="Arial" panose="020B0604020202020204" pitchFamily="34" charset="0"/>
              </a:rPr>
              <a:t>: bei Entscheidungen, die unter einem möglichen Verstoß gegen Art. 6 Abs. 3 der FFH-RL ergangen sind, muss </a:t>
            </a:r>
            <a:r>
              <a:rPr lang="de-DE" sz="2000" b="1" dirty="0" smtClean="0">
                <a:ea typeface="Calibri" panose="020F0502020204030204" pitchFamily="34" charset="0"/>
                <a:cs typeface="Arial" panose="020B0604020202020204" pitchFamily="34" charset="0"/>
              </a:rPr>
              <a:t>Verbandsklagerecht nach Art. 47 der Charta der Grundrechte der Europäischen Union iVm Art. 9 Abs. 2 und 4 der Aarhus-Konvention</a:t>
            </a:r>
            <a:r>
              <a:rPr lang="de-DE" sz="2000" dirty="0" smtClean="0">
                <a:ea typeface="Calibri" panose="020F0502020204030204" pitchFamily="34" charset="0"/>
                <a:cs typeface="Arial" panose="020B0604020202020204" pitchFamily="34" charset="0"/>
              </a:rPr>
              <a:t> gewährleistet werden</a:t>
            </a:r>
          </a:p>
          <a:p>
            <a:pPr lvl="0">
              <a:spcBef>
                <a:spcPts val="600"/>
              </a:spcBef>
              <a:spcAft>
                <a:spcPts val="600"/>
              </a:spcAft>
              <a:buFont typeface="Symbol" panose="05050102010706020507" pitchFamily="18" charset="2"/>
              <a:buChar char=""/>
            </a:pPr>
            <a:r>
              <a:rPr lang="de-DE" sz="2000" dirty="0" smtClean="0">
                <a:ea typeface="Calibri" panose="020F0502020204030204" pitchFamily="34" charset="0"/>
                <a:cs typeface="Arial" panose="020B0604020202020204" pitchFamily="34" charset="0"/>
              </a:rPr>
              <a:t>Folgen des Urteils für Öffentlichkeitsbeteiligung u. Rechtsschutz </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24</a:t>
            </a:fld>
            <a:endParaRPr lang="de-DE" dirty="0"/>
          </a:p>
        </p:txBody>
      </p:sp>
    </p:spTree>
    <p:extLst>
      <p:ext uri="{BB962C8B-B14F-4D97-AF65-F5344CB8AC3E}">
        <p14:creationId xmlns:p14="http://schemas.microsoft.com/office/powerpoint/2010/main" val="502096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23528" y="1772816"/>
            <a:ext cx="8568952" cy="4752528"/>
          </a:xfrm>
        </p:spPr>
        <p:txBody>
          <a:bodyPr/>
          <a:lstStyle/>
          <a:p>
            <a:pPr marL="0" indent="0">
              <a:spcBef>
                <a:spcPts val="600"/>
              </a:spcBef>
              <a:spcAft>
                <a:spcPts val="600"/>
              </a:spcAft>
              <a:tabLst>
                <a:tab pos="541338" algn="l"/>
                <a:tab pos="627063" algn="l"/>
              </a:tabLst>
            </a:pPr>
            <a:r>
              <a:rPr lang="de-DE" sz="2000" b="1" u="sng" dirty="0" smtClean="0">
                <a:solidFill>
                  <a:srgbClr val="FF0000"/>
                </a:solidFill>
              </a:rPr>
              <a:t>Urteil </a:t>
            </a:r>
            <a:r>
              <a:rPr lang="de-DE" sz="2000" b="1" u="sng" dirty="0">
                <a:solidFill>
                  <a:srgbClr val="FF0000"/>
                </a:solidFill>
              </a:rPr>
              <a:t>des EuGH </a:t>
            </a:r>
            <a:r>
              <a:rPr lang="de-DE" sz="2000" b="1" u="sng" dirty="0"/>
              <a:t>vom 20. Dezember 2017 – Rs. C-664/15 (Protect)</a:t>
            </a:r>
          </a:p>
          <a:p>
            <a:pPr marL="266700" indent="-266700">
              <a:spcBef>
                <a:spcPts val="600"/>
              </a:spcBef>
              <a:spcAft>
                <a:spcPts val="600"/>
              </a:spcAft>
              <a:tabLst>
                <a:tab pos="541338" algn="l"/>
                <a:tab pos="627063" algn="l"/>
              </a:tabLst>
            </a:pPr>
            <a:r>
              <a:rPr lang="de-DE" sz="2000" i="1" dirty="0"/>
              <a:t>•	</a:t>
            </a:r>
            <a:r>
              <a:rPr lang="de-DE" sz="2000" b="1" dirty="0"/>
              <a:t>Vorabentscheidungsverfahren</a:t>
            </a:r>
            <a:r>
              <a:rPr lang="de-DE" sz="2000" dirty="0"/>
              <a:t> eines österreichischen </a:t>
            </a:r>
            <a:r>
              <a:rPr lang="de-DE" sz="2000" dirty="0" smtClean="0"/>
              <a:t>Gerichts zu einer NGO-Klage; Aussagen </a:t>
            </a:r>
            <a:r>
              <a:rPr lang="de-DE" sz="2000" dirty="0"/>
              <a:t>zum Verhältnis der WRRL und der </a:t>
            </a:r>
            <a:r>
              <a:rPr lang="de-DE" sz="2000" dirty="0" smtClean="0"/>
              <a:t>AK</a:t>
            </a:r>
            <a:endParaRPr lang="de-DE" sz="2000" dirty="0"/>
          </a:p>
          <a:p>
            <a:pPr marL="266700" indent="-266700">
              <a:spcBef>
                <a:spcPts val="600"/>
              </a:spcBef>
              <a:spcAft>
                <a:spcPts val="600"/>
              </a:spcAft>
              <a:tabLst>
                <a:tab pos="541338" algn="l"/>
                <a:tab pos="627063" algn="l"/>
              </a:tabLst>
            </a:pPr>
            <a:r>
              <a:rPr lang="de-DE" sz="2000" dirty="0"/>
              <a:t>•	</a:t>
            </a:r>
            <a:r>
              <a:rPr lang="de-DE" sz="2000" b="1" dirty="0" smtClean="0"/>
              <a:t>Gerichtszugang: </a:t>
            </a:r>
            <a:r>
              <a:rPr lang="de-DE" sz="2000" dirty="0" smtClean="0"/>
              <a:t>Vorhabenzulassungen</a:t>
            </a:r>
            <a:r>
              <a:rPr lang="de-DE" sz="2000" dirty="0"/>
              <a:t>, die gegen die Verpflichtungen aus Art. 4 der WRRL verstoßen, müssen im Rahmen des Art. 9 Abs. 3 der AK gerichtlich überprüft werden können (Bestätigung des EuGH-Urteils </a:t>
            </a:r>
            <a:r>
              <a:rPr lang="de-DE" sz="2000" dirty="0" smtClean="0"/>
              <a:t>LZ II </a:t>
            </a:r>
            <a:r>
              <a:rPr lang="de-DE" sz="2000" dirty="0"/>
              <a:t>zum Rechtsanspruch von Umweltverbänden auf gerichtliche Überprüfung von EU-Umweltrecht </a:t>
            </a:r>
            <a:r>
              <a:rPr lang="de-DE" sz="2000" dirty="0" smtClean="0"/>
              <a:t>- hier </a:t>
            </a:r>
            <a:r>
              <a:rPr lang="de-DE" sz="2000" dirty="0"/>
              <a:t>Art. 4 </a:t>
            </a:r>
            <a:r>
              <a:rPr lang="de-DE" sz="2000" dirty="0" smtClean="0"/>
              <a:t>WRRL - </a:t>
            </a:r>
            <a:r>
              <a:rPr lang="de-DE" sz="2000" dirty="0"/>
              <a:t>aus Art. 9 Abs. 3 AK iVm Art. 47 GR-C).</a:t>
            </a:r>
          </a:p>
          <a:p>
            <a:pPr marL="266700" indent="-266700">
              <a:spcBef>
                <a:spcPts val="600"/>
              </a:spcBef>
              <a:spcAft>
                <a:spcPts val="600"/>
              </a:spcAft>
              <a:tabLst>
                <a:tab pos="541338" algn="l"/>
                <a:tab pos="627063" algn="l"/>
              </a:tabLst>
            </a:pPr>
            <a:r>
              <a:rPr lang="de-DE" sz="2000" dirty="0"/>
              <a:t>•	</a:t>
            </a:r>
            <a:r>
              <a:rPr lang="de-DE" sz="2000" dirty="0" smtClean="0"/>
              <a:t>Darüber </a:t>
            </a:r>
            <a:r>
              <a:rPr lang="de-DE" sz="2000" dirty="0"/>
              <a:t>hinaus ggf. Folgen für Öffentlichkeitsbeteiligung in wasserrechtlichen </a:t>
            </a:r>
            <a:r>
              <a:rPr lang="de-DE" sz="2000" dirty="0" smtClean="0"/>
              <a:t>Verfahren</a:t>
            </a:r>
          </a:p>
          <a:p>
            <a:pPr marL="266700" indent="-266700">
              <a:spcBef>
                <a:spcPts val="600"/>
              </a:spcBef>
              <a:spcAft>
                <a:spcPts val="600"/>
              </a:spcAft>
              <a:buFont typeface="Arial" panose="020B0604020202020204" pitchFamily="34" charset="0"/>
              <a:buChar char="•"/>
              <a:tabLst>
                <a:tab pos="541338" algn="l"/>
                <a:tab pos="627063" algn="l"/>
              </a:tabLst>
            </a:pPr>
            <a:r>
              <a:rPr lang="de-DE" sz="2000" dirty="0" smtClean="0"/>
              <a:t>Des Weiteren: im Rahmen der Vorlagefrage 3 Aussagen zur Präklusion im Kontext von Art. 9 Abs. 3 AK</a:t>
            </a:r>
            <a:endParaRPr lang="de-DE" sz="2000" dirty="0"/>
          </a:p>
          <a:p>
            <a:pPr marL="0" indent="0">
              <a:tabLst>
                <a:tab pos="541338" algn="l"/>
                <a:tab pos="627063" algn="l"/>
              </a:tabLst>
            </a:pPr>
            <a:endParaRPr lang="de-DE" i="1" dirty="0"/>
          </a:p>
          <a:p>
            <a:pPr marL="0" indent="0">
              <a:tabLst>
                <a:tab pos="541338" algn="l"/>
                <a:tab pos="627063" algn="l"/>
              </a:tabLst>
            </a:pPr>
            <a:endParaRPr lang="de-DE" i="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25</a:t>
            </a:fld>
            <a:endParaRPr lang="de-DE" dirty="0"/>
          </a:p>
        </p:txBody>
      </p:sp>
    </p:spTree>
    <p:extLst>
      <p:ext uri="{BB962C8B-B14F-4D97-AF65-F5344CB8AC3E}">
        <p14:creationId xmlns:p14="http://schemas.microsoft.com/office/powerpoint/2010/main" val="1966313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23528" y="1606550"/>
            <a:ext cx="8568952" cy="4489450"/>
          </a:xfrm>
        </p:spPr>
        <p:txBody>
          <a:bodyPr/>
          <a:lstStyle/>
          <a:p>
            <a:pPr marL="266700" indent="-266700">
              <a:tabLst>
                <a:tab pos="541338" algn="l"/>
                <a:tab pos="627063" algn="l"/>
              </a:tabLst>
            </a:pPr>
            <a:endParaRPr lang="de-DE" sz="2000" i="1" dirty="0" smtClean="0"/>
          </a:p>
          <a:p>
            <a:pPr>
              <a:spcBef>
                <a:spcPts val="600"/>
              </a:spcBef>
              <a:spcAft>
                <a:spcPts val="1200"/>
              </a:spcAft>
              <a:buFont typeface="Symbol" panose="05050102010706020507" pitchFamily="18" charset="2"/>
              <a:buChar char="Þ"/>
              <a:tabLst>
                <a:tab pos="541338" algn="l"/>
                <a:tab pos="627063" algn="l"/>
              </a:tabLst>
            </a:pPr>
            <a:r>
              <a:rPr lang="de-DE" sz="2200" u="sng" dirty="0" smtClean="0"/>
              <a:t>Diskussionspunkte zu beiden Urteilen:</a:t>
            </a:r>
          </a:p>
          <a:p>
            <a:pPr>
              <a:spcBef>
                <a:spcPts val="600"/>
              </a:spcBef>
              <a:spcAft>
                <a:spcPts val="600"/>
              </a:spcAft>
              <a:buFont typeface="Arial" panose="020B0604020202020204" pitchFamily="34" charset="0"/>
              <a:buChar char="•"/>
              <a:tabLst>
                <a:tab pos="541338" algn="l"/>
                <a:tab pos="627063" algn="l"/>
              </a:tabLst>
            </a:pPr>
            <a:r>
              <a:rPr lang="de-DE" sz="2200" dirty="0" smtClean="0"/>
              <a:t>Müssen Einzelne und Umweltverbände hinreichend klare und unbedingte Regelungen der unionsrechtlichen Umweltschutzvorschriften nach Art. 47 GrC iVm Art. 9 AK vor Gerichten geltend machen können?</a:t>
            </a:r>
          </a:p>
          <a:p>
            <a:pPr>
              <a:spcBef>
                <a:spcPts val="600"/>
              </a:spcBef>
              <a:spcAft>
                <a:spcPts val="600"/>
              </a:spcAft>
              <a:buFont typeface="Arial" panose="020B0604020202020204" pitchFamily="34" charset="0"/>
              <a:buChar char="•"/>
              <a:tabLst>
                <a:tab pos="541338" algn="l"/>
                <a:tab pos="627063" algn="l"/>
              </a:tabLst>
            </a:pPr>
            <a:r>
              <a:rPr lang="de-DE" sz="2200" dirty="0" smtClean="0"/>
              <a:t>Ableitung des Rechtsschutzes durch den EuGH aus Art. 4 Abs. 3 EUV iVm Art. 19 Abs. 1 EUV iVm. Art. 47 GrC – nur für Ausgestaltung des Rechtsschutzes ist Zuordnung zu Art. 9   Abs. 2 oder 3 AK </a:t>
            </a:r>
            <a:r>
              <a:rPr lang="de-DE" sz="2200" dirty="0"/>
              <a:t>maßgeblich? </a:t>
            </a:r>
            <a:r>
              <a:rPr lang="de-DE" sz="2200" dirty="0" smtClean="0"/>
              <a:t>Neue </a:t>
            </a:r>
            <a:r>
              <a:rPr lang="de-DE" sz="2200" dirty="0"/>
              <a:t>Systematik des </a:t>
            </a:r>
            <a:r>
              <a:rPr lang="de-DE" sz="2200" dirty="0" smtClean="0"/>
              <a:t>EuGH?</a:t>
            </a:r>
            <a:endParaRPr lang="de-DE" sz="2200"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26</a:t>
            </a:fld>
            <a:endParaRPr lang="de-DE" dirty="0"/>
          </a:p>
        </p:txBody>
      </p:sp>
    </p:spTree>
    <p:extLst>
      <p:ext uri="{BB962C8B-B14F-4D97-AF65-F5344CB8AC3E}">
        <p14:creationId xmlns:p14="http://schemas.microsoft.com/office/powerpoint/2010/main" val="2482287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23528" y="1556792"/>
            <a:ext cx="8496944" cy="4896543"/>
          </a:xfrm>
        </p:spPr>
        <p:txBody>
          <a:bodyPr/>
          <a:lstStyle/>
          <a:p>
            <a:pPr marL="0" lvl="0" indent="0">
              <a:spcBef>
                <a:spcPts val="0"/>
              </a:spcBef>
              <a:spcAft>
                <a:spcPts val="600"/>
              </a:spcAft>
              <a:defRPr/>
            </a:pPr>
            <a:r>
              <a:rPr lang="de-DE" altLang="de-DE" sz="2000" b="1" u="sng" dirty="0" smtClean="0">
                <a:solidFill>
                  <a:srgbClr val="FF0000"/>
                </a:solidFill>
              </a:rPr>
              <a:t>Mitteilung </a:t>
            </a:r>
            <a:r>
              <a:rPr lang="de-DE" altLang="de-DE" sz="2000" b="1" u="sng" dirty="0">
                <a:solidFill>
                  <a:srgbClr val="FF0000"/>
                </a:solidFill>
              </a:rPr>
              <a:t>der Kommission vom 28.4.2017 </a:t>
            </a:r>
            <a:r>
              <a:rPr lang="de-DE" altLang="de-DE" sz="2000" b="1" u="sng" dirty="0">
                <a:solidFill>
                  <a:srgbClr val="000000"/>
                </a:solidFill>
              </a:rPr>
              <a:t>über den </a:t>
            </a:r>
            <a:r>
              <a:rPr lang="de-DE" altLang="de-DE" sz="2000" b="1" u="sng" dirty="0" smtClean="0">
                <a:solidFill>
                  <a:srgbClr val="000000"/>
                </a:solidFill>
              </a:rPr>
              <a:t>Zugang</a:t>
            </a:r>
            <a:br>
              <a:rPr lang="de-DE" altLang="de-DE" sz="2000" b="1" u="sng" dirty="0" smtClean="0">
                <a:solidFill>
                  <a:srgbClr val="000000"/>
                </a:solidFill>
              </a:rPr>
            </a:br>
            <a:r>
              <a:rPr lang="de-DE" altLang="de-DE" sz="2000" b="1" u="sng" dirty="0" smtClean="0">
                <a:solidFill>
                  <a:srgbClr val="000000"/>
                </a:solidFill>
              </a:rPr>
              <a:t>zu </a:t>
            </a:r>
            <a:r>
              <a:rPr lang="de-DE" altLang="de-DE" sz="2000" b="1" u="sng" dirty="0">
                <a:solidFill>
                  <a:srgbClr val="000000"/>
                </a:solidFill>
              </a:rPr>
              <a:t>Gerichten in Umweltangelegenheiten [C(2017) 2616 final]</a:t>
            </a:r>
          </a:p>
          <a:p>
            <a:pPr marL="266700" indent="-266700">
              <a:spcBef>
                <a:spcPts val="0"/>
              </a:spcBef>
              <a:spcAft>
                <a:spcPts val="600"/>
              </a:spcAft>
              <a:tabLst>
                <a:tab pos="541338" algn="l"/>
                <a:tab pos="627063" algn="l"/>
              </a:tabLst>
            </a:pPr>
            <a:r>
              <a:rPr lang="de-DE" sz="2000" dirty="0"/>
              <a:t>•	Alternative zum ursprünglich angestrebten Legislativakt der EU KOM</a:t>
            </a:r>
          </a:p>
          <a:p>
            <a:pPr marL="266700" indent="-266700">
              <a:spcBef>
                <a:spcPts val="0"/>
              </a:spcBef>
              <a:spcAft>
                <a:spcPts val="600"/>
              </a:spcAft>
              <a:tabLst>
                <a:tab pos="541338" algn="l"/>
                <a:tab pos="627063" algn="l"/>
              </a:tabLst>
            </a:pPr>
            <a:r>
              <a:rPr lang="de-DE" sz="2000" dirty="0"/>
              <a:t>•	keine eigene Rechtsqualität, aber Selbstbindung der EU-KOM, insb. im Hinblick auf die Einleitung von Vertragsverletzungsverfahren</a:t>
            </a:r>
          </a:p>
          <a:p>
            <a:pPr marL="266700" indent="-266700">
              <a:spcBef>
                <a:spcPts val="0"/>
              </a:spcBef>
              <a:spcAft>
                <a:spcPts val="600"/>
              </a:spcAft>
              <a:tabLst>
                <a:tab pos="541338" algn="l"/>
                <a:tab pos="627063" algn="l"/>
              </a:tabLst>
            </a:pPr>
            <a:r>
              <a:rPr lang="de-DE" sz="2000" dirty="0"/>
              <a:t>•	</a:t>
            </a:r>
            <a:r>
              <a:rPr lang="de-DE" sz="2000" dirty="0" smtClean="0"/>
              <a:t>Mitteilung bestätigt deutsche Rechtslage in vielen Punkten</a:t>
            </a:r>
          </a:p>
          <a:p>
            <a:pPr marL="266700" indent="-266700">
              <a:spcBef>
                <a:spcPts val="0"/>
              </a:spcBef>
              <a:spcAft>
                <a:spcPts val="600"/>
              </a:spcAft>
              <a:buFont typeface="Arial" panose="020B0604020202020204" pitchFamily="34" charset="0"/>
              <a:buChar char="•"/>
              <a:tabLst>
                <a:tab pos="541338" algn="l"/>
                <a:tab pos="627063" algn="l"/>
              </a:tabLst>
            </a:pPr>
            <a:r>
              <a:rPr lang="de-DE" sz="2000" dirty="0" smtClean="0"/>
              <a:t>In wenigen Punkten </a:t>
            </a:r>
            <a:r>
              <a:rPr lang="de-DE" sz="2000" dirty="0"/>
              <a:t>entspricht deutsche Rechtslage nicht der in der Mitteilung dargelegten Auffassung der EU-KOM, z.B.:</a:t>
            </a:r>
          </a:p>
          <a:p>
            <a:pPr marL="534988" indent="-268288">
              <a:spcBef>
                <a:spcPts val="0"/>
              </a:spcBef>
              <a:spcAft>
                <a:spcPts val="600"/>
              </a:spcAft>
              <a:tabLst>
                <a:tab pos="541338" algn="l"/>
                <a:tab pos="627063" algn="l"/>
              </a:tabLst>
            </a:pPr>
            <a:r>
              <a:rPr lang="de-DE" sz="2000" dirty="0"/>
              <a:t>a)	Gerichtszugangsregelung des Art. 23 der Seveso-III-RL muss Art. 9 Abs. 2 AK unterfallen, nicht Art. 9 Abs. 3 AK</a:t>
            </a:r>
          </a:p>
          <a:p>
            <a:pPr marL="534988" indent="-268288">
              <a:spcBef>
                <a:spcPts val="0"/>
              </a:spcBef>
              <a:spcAft>
                <a:spcPts val="600"/>
              </a:spcAft>
              <a:tabLst>
                <a:tab pos="541338" algn="l"/>
                <a:tab pos="627063" algn="l"/>
              </a:tabLst>
            </a:pPr>
            <a:r>
              <a:rPr lang="de-DE" sz="2000" dirty="0"/>
              <a:t>b)	Klagebefugnis von gemeinnützigen Stiftungen wird positiv herausgestellt (In DE keine Klagebefugnis wg. § 3 UmwRG)</a:t>
            </a:r>
          </a:p>
          <a:p>
            <a:pPr marL="534988" indent="-268288">
              <a:spcBef>
                <a:spcPts val="0"/>
              </a:spcBef>
              <a:spcAft>
                <a:spcPts val="600"/>
              </a:spcAft>
              <a:tabLst>
                <a:tab pos="541338" algn="l"/>
                <a:tab pos="627063" algn="l"/>
              </a:tabLst>
            </a:pPr>
            <a:r>
              <a:rPr lang="de-DE" sz="2000" dirty="0" smtClean="0"/>
              <a:t>c)	Präklusion </a:t>
            </a:r>
            <a:r>
              <a:rPr lang="de-DE" sz="2000" dirty="0"/>
              <a:t>auch im Bereich von Art. 9 Abs. 3 AK nicht </a:t>
            </a:r>
            <a:r>
              <a:rPr lang="de-DE" sz="2000" dirty="0" smtClean="0"/>
              <a:t>zulässig </a:t>
            </a:r>
          </a:p>
          <a:p>
            <a:pPr marL="534988" indent="0">
              <a:spcBef>
                <a:spcPts val="0"/>
              </a:spcBef>
              <a:spcAft>
                <a:spcPts val="600"/>
              </a:spcAft>
              <a:tabLst>
                <a:tab pos="541338" algn="l"/>
                <a:tab pos="627063" algn="l"/>
              </a:tabLst>
            </a:pPr>
            <a:r>
              <a:rPr lang="de-DE" sz="2000" dirty="0" smtClean="0"/>
              <a:t>=&gt; durch Protect-Urteil überholt?</a:t>
            </a:r>
            <a:endParaRPr lang="de-DE" sz="2000" dirty="0"/>
          </a:p>
          <a:p>
            <a:pPr marL="0" indent="0">
              <a:tabLst>
                <a:tab pos="541338" algn="l"/>
                <a:tab pos="627063" algn="l"/>
              </a:tabLst>
            </a:pPr>
            <a:endParaRPr lang="de-DE" i="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27</a:t>
            </a:fld>
            <a:endParaRPr lang="de-DE" dirty="0"/>
          </a:p>
        </p:txBody>
      </p:sp>
    </p:spTree>
    <p:extLst>
      <p:ext uri="{BB962C8B-B14F-4D97-AF65-F5344CB8AC3E}">
        <p14:creationId xmlns:p14="http://schemas.microsoft.com/office/powerpoint/2010/main" val="1361025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47864" y="311150"/>
            <a:ext cx="5254625" cy="1143000"/>
          </a:xfrm>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685800" y="1772816"/>
            <a:ext cx="7772400" cy="4323184"/>
          </a:xfrm>
        </p:spPr>
        <p:txBody>
          <a:bodyPr/>
          <a:lstStyle/>
          <a:p>
            <a:pPr marL="0" indent="0">
              <a:spcBef>
                <a:spcPts val="600"/>
              </a:spcBef>
              <a:spcAft>
                <a:spcPts val="1200"/>
              </a:spcAft>
              <a:tabLst>
                <a:tab pos="541338" algn="l"/>
                <a:tab pos="627063" algn="l"/>
              </a:tabLst>
            </a:pPr>
            <a:r>
              <a:rPr lang="de-DE" sz="2200" b="1" u="sng" dirty="0" smtClean="0"/>
              <a:t>Weitere Tätigkeit des </a:t>
            </a:r>
            <a:r>
              <a:rPr lang="de-DE" sz="2200" b="1" u="sng" dirty="0" smtClean="0">
                <a:solidFill>
                  <a:srgbClr val="FF0000"/>
                </a:solidFill>
              </a:rPr>
              <a:t>Compliance Committee </a:t>
            </a:r>
            <a:br>
              <a:rPr lang="de-DE" sz="2200" b="1" u="sng" dirty="0" smtClean="0">
                <a:solidFill>
                  <a:srgbClr val="FF0000"/>
                </a:solidFill>
              </a:rPr>
            </a:br>
            <a:r>
              <a:rPr lang="de-DE" sz="2200" b="1" u="sng" dirty="0" smtClean="0"/>
              <a:t>der Aarhus-Konvention</a:t>
            </a:r>
          </a:p>
          <a:p>
            <a:pPr>
              <a:spcBef>
                <a:spcPts val="600"/>
              </a:spcBef>
              <a:spcAft>
                <a:spcPts val="600"/>
              </a:spcAft>
              <a:buFont typeface="Arial" panose="020B0604020202020204" pitchFamily="34" charset="0"/>
              <a:buChar char="•"/>
              <a:tabLst>
                <a:tab pos="541338" algn="l"/>
                <a:tab pos="627063" algn="l"/>
              </a:tabLst>
            </a:pPr>
            <a:r>
              <a:rPr lang="de-DE" sz="2200" dirty="0" smtClean="0"/>
              <a:t>Anhängiges Compliance – Verfahren zum deutschen Anerkennungssystem nach § 3 Abs. 1 S. 2 Nr. 5 UmwRG (Binnendemokratie) wird bis 2021 abgeschlossen werden.</a:t>
            </a:r>
          </a:p>
          <a:p>
            <a:pPr marL="361950" indent="-361950">
              <a:spcBef>
                <a:spcPts val="600"/>
              </a:spcBef>
              <a:spcAft>
                <a:spcPts val="600"/>
              </a:spcAft>
              <a:tabLst>
                <a:tab pos="541338" algn="l"/>
                <a:tab pos="627063" algn="l"/>
              </a:tabLst>
            </a:pPr>
            <a:r>
              <a:rPr lang="de-DE" sz="2200" dirty="0" smtClean="0"/>
              <a:t>	=&gt; Hearing im Juli 2018</a:t>
            </a:r>
          </a:p>
          <a:p>
            <a:pPr marL="361950" indent="-361950">
              <a:spcBef>
                <a:spcPts val="600"/>
              </a:spcBef>
              <a:spcAft>
                <a:spcPts val="600"/>
              </a:spcAft>
              <a:buFont typeface="Arial" panose="020B0604020202020204" pitchFamily="34" charset="0"/>
              <a:buChar char="•"/>
              <a:tabLst>
                <a:tab pos="541338" algn="l"/>
                <a:tab pos="627063" algn="l"/>
              </a:tabLst>
            </a:pPr>
            <a:r>
              <a:rPr lang="de-DE" sz="2200" dirty="0" smtClean="0"/>
              <a:t>Generell notwendig durch EU KOM und EU-MS: enges Verfolgen aller Compliance-Verfahren, da jedes Verfahren Wirkung in Bezug auf die zukünftige Auslegung der Konvention haben wird</a:t>
            </a:r>
            <a:endParaRPr lang="de-DE" sz="2200" dirty="0"/>
          </a:p>
        </p:txBody>
      </p:sp>
      <p:sp>
        <p:nvSpPr>
          <p:cNvPr id="6" name="Foliennummernplatzhalt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946F0A0-0554-478C-AE6D-203FC171DD4B}" type="slidenum">
              <a:rPr kumimoji="0" lang="de-DE" sz="14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de-DE" sz="1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43655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95536" y="1844824"/>
            <a:ext cx="8496944" cy="4403576"/>
          </a:xfrm>
        </p:spPr>
        <p:txBody>
          <a:bodyPr/>
          <a:lstStyle/>
          <a:p>
            <a:pPr marL="0" indent="0">
              <a:spcBef>
                <a:spcPts val="600"/>
              </a:spcBef>
              <a:spcAft>
                <a:spcPts val="1200"/>
              </a:spcAft>
              <a:tabLst>
                <a:tab pos="541338" algn="l"/>
                <a:tab pos="627063" algn="l"/>
              </a:tabLst>
            </a:pPr>
            <a:r>
              <a:rPr lang="de-DE" sz="2200" b="1" u="sng" dirty="0" smtClean="0"/>
              <a:t>Aktuelle </a:t>
            </a:r>
            <a:r>
              <a:rPr lang="de-DE" sz="2200" b="1" u="sng" dirty="0" smtClean="0">
                <a:solidFill>
                  <a:srgbClr val="FF0000"/>
                </a:solidFill>
              </a:rPr>
              <a:t>Rechtsprechung deutscher Verwaltungsgerichte</a:t>
            </a:r>
          </a:p>
          <a:p>
            <a:pPr marL="361950" indent="-361950">
              <a:spcBef>
                <a:spcPts val="600"/>
              </a:spcBef>
              <a:spcAft>
                <a:spcPts val="600"/>
              </a:spcAft>
              <a:tabLst>
                <a:tab pos="541338" algn="l"/>
                <a:tab pos="627063" algn="l"/>
              </a:tabLst>
            </a:pPr>
            <a:r>
              <a:rPr lang="de-DE" sz="2200" dirty="0" smtClean="0"/>
              <a:t>-&gt; VG Schleswig, Urt. vom 13. Dezember 2017</a:t>
            </a:r>
          </a:p>
          <a:p>
            <a:pPr marL="361950" indent="-361950">
              <a:spcBef>
                <a:spcPts val="600"/>
              </a:spcBef>
              <a:spcAft>
                <a:spcPts val="600"/>
              </a:spcAft>
              <a:tabLst>
                <a:tab pos="541338" algn="l"/>
                <a:tab pos="627063" algn="l"/>
              </a:tabLst>
            </a:pPr>
            <a:r>
              <a:rPr lang="de-DE" sz="2200" dirty="0"/>
              <a:t>	</a:t>
            </a:r>
            <a:r>
              <a:rPr lang="de-DE" sz="2200" dirty="0" smtClean="0"/>
              <a:t>(3 </a:t>
            </a:r>
            <a:r>
              <a:rPr lang="de-DE" sz="2200" dirty="0"/>
              <a:t>A </a:t>
            </a:r>
            <a:r>
              <a:rPr lang="de-DE" sz="2200" dirty="0" smtClean="0"/>
              <a:t>26/17, 3 A 30/17, 3 A 38/17, 3 A 59/17) – Keine Verbandsklagebefugnis gegen EG -Typengenehmigungen für KfZ </a:t>
            </a:r>
          </a:p>
          <a:p>
            <a:pPr marL="361950" indent="-361950">
              <a:spcBef>
                <a:spcPts val="600"/>
              </a:spcBef>
              <a:spcAft>
                <a:spcPts val="600"/>
              </a:spcAft>
              <a:tabLst>
                <a:tab pos="541338" algn="l"/>
                <a:tab pos="627063" algn="l"/>
              </a:tabLst>
            </a:pPr>
            <a:r>
              <a:rPr lang="de-DE" sz="2200" dirty="0" smtClean="0"/>
              <a:t>-&gt; VG Düsseldorf, Urt. vom 24. Januar 2018 (6 K 12341/17) – Keine Verbandsklagebefugnis für Unterbindung des Betriebs von KfZ auf öffentlichen Straßen</a:t>
            </a:r>
          </a:p>
          <a:p>
            <a:pPr marL="361950" indent="-361950">
              <a:spcBef>
                <a:spcPts val="600"/>
              </a:spcBef>
              <a:spcAft>
                <a:spcPts val="600"/>
              </a:spcAft>
              <a:tabLst>
                <a:tab pos="541338" algn="l"/>
                <a:tab pos="627063" algn="l"/>
              </a:tabLst>
            </a:pPr>
            <a:r>
              <a:rPr lang="de-DE" sz="2200" dirty="0" smtClean="0"/>
              <a:t>-&gt; VG Berlin, Urt. vom 18. April 2018 (VG 11 K 216.17) – Verbandsklagebefugnis gegen sog. Gigaliner-Zulassung</a:t>
            </a:r>
            <a:endParaRPr lang="de-DE" sz="2200"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29</a:t>
            </a:fld>
            <a:endParaRPr lang="de-DE" dirty="0"/>
          </a:p>
        </p:txBody>
      </p:sp>
    </p:spTree>
    <p:extLst>
      <p:ext uri="{BB962C8B-B14F-4D97-AF65-F5344CB8AC3E}">
        <p14:creationId xmlns:p14="http://schemas.microsoft.com/office/powerpoint/2010/main" val="226459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2915816" y="188913"/>
            <a:ext cx="5904334" cy="1143000"/>
          </a:xfrm>
          <a:solidFill>
            <a:schemeClr val="accent1">
              <a:lumMod val="20000"/>
              <a:lumOff val="80000"/>
            </a:schemeClr>
          </a:solidFill>
        </p:spPr>
        <p:txBody>
          <a:bodyPr/>
          <a:lstStyle/>
          <a:p>
            <a:pPr eaLnBrk="1" hangingPunct="1">
              <a:defRPr/>
            </a:pPr>
            <a:r>
              <a:rPr lang="de-DE" altLang="de-DE" sz="2400" dirty="0" smtClean="0"/>
              <a:t>I.	</a:t>
            </a:r>
            <a:r>
              <a:rPr lang="de-DE" altLang="de-DE" sz="2400" dirty="0"/>
              <a:t>Völker- und EU-rechtlicher </a:t>
            </a:r>
            <a:r>
              <a:rPr lang="de-DE" altLang="de-DE" sz="2400" dirty="0" smtClean="0"/>
              <a:t>Hintergrund (1) </a:t>
            </a:r>
          </a:p>
        </p:txBody>
      </p:sp>
      <p:sp>
        <p:nvSpPr>
          <p:cNvPr id="3" name="Inhaltsplatzhalter 2"/>
          <p:cNvSpPr>
            <a:spLocks noGrp="1"/>
          </p:cNvSpPr>
          <p:nvPr>
            <p:ph idx="1"/>
          </p:nvPr>
        </p:nvSpPr>
        <p:spPr>
          <a:xfrm>
            <a:off x="467544" y="1700808"/>
            <a:ext cx="8352606" cy="4896544"/>
          </a:xfrm>
        </p:spPr>
        <p:txBody>
          <a:bodyPr/>
          <a:lstStyle/>
          <a:p>
            <a:pPr marL="0" indent="0" eaLnBrk="1" hangingPunct="1">
              <a:spcBef>
                <a:spcPts val="0"/>
              </a:spcBef>
              <a:spcAft>
                <a:spcPts val="1200"/>
              </a:spcAft>
              <a:defRPr/>
            </a:pPr>
            <a:r>
              <a:rPr lang="de-DE" b="1" u="sng" dirty="0" smtClean="0"/>
              <a:t>Kette verlorener Gerichts- und Compliance-Verfahren zum umweltrechtlichen Rechtsschutz in Deutschland:</a:t>
            </a:r>
            <a:r>
              <a:rPr lang="de-DE" sz="800" b="1" dirty="0" smtClean="0"/>
              <a:t> </a:t>
            </a:r>
          </a:p>
          <a:p>
            <a:pPr marL="271463" indent="-271463" eaLnBrk="1" hangingPunct="1">
              <a:spcBef>
                <a:spcPts val="0"/>
              </a:spcBef>
              <a:spcAft>
                <a:spcPts val="600"/>
              </a:spcAft>
              <a:buFont typeface="Arial" panose="020B0604020202020204" pitchFamily="34" charset="0"/>
              <a:buChar char="•"/>
              <a:defRPr/>
            </a:pPr>
            <a:r>
              <a:rPr lang="de-DE" sz="2000" u="sng" dirty="0" smtClean="0">
                <a:solidFill>
                  <a:srgbClr val="FF0000"/>
                </a:solidFill>
              </a:rPr>
              <a:t>„</a:t>
            </a:r>
            <a:r>
              <a:rPr lang="de-DE" sz="2000" b="1" u="sng" dirty="0" smtClean="0">
                <a:solidFill>
                  <a:srgbClr val="FF0000"/>
                </a:solidFill>
              </a:rPr>
              <a:t>Trianel“-Urteil </a:t>
            </a:r>
            <a:r>
              <a:rPr lang="de-DE" sz="2000" b="1" u="sng" dirty="0" smtClean="0"/>
              <a:t>des EuGH</a:t>
            </a:r>
            <a:r>
              <a:rPr lang="de-DE" sz="2000" b="1" dirty="0" smtClean="0"/>
              <a:t> vom 12.05.2011, Rs. C-115/09</a:t>
            </a:r>
          </a:p>
          <a:p>
            <a:pPr marL="271463" indent="-271463" eaLnBrk="1" hangingPunct="1">
              <a:spcBef>
                <a:spcPts val="0"/>
              </a:spcBef>
              <a:spcAft>
                <a:spcPts val="600"/>
              </a:spcAft>
              <a:buFont typeface="Arial" panose="020B0604020202020204" pitchFamily="34" charset="0"/>
              <a:buChar char="•"/>
              <a:defRPr/>
            </a:pPr>
            <a:r>
              <a:rPr lang="de-DE" sz="2000" b="1" u="sng" dirty="0" smtClean="0">
                <a:solidFill>
                  <a:srgbClr val="FF0000"/>
                </a:solidFill>
              </a:rPr>
              <a:t>„Altrip</a:t>
            </a:r>
            <a:r>
              <a:rPr lang="de-DE" sz="2000" b="1" u="sng" dirty="0">
                <a:solidFill>
                  <a:srgbClr val="FF0000"/>
                </a:solidFill>
              </a:rPr>
              <a:t>“-Urteil </a:t>
            </a:r>
            <a:r>
              <a:rPr lang="de-DE" sz="2000" b="1" u="sng" dirty="0" smtClean="0"/>
              <a:t>des EuGH</a:t>
            </a:r>
            <a:r>
              <a:rPr lang="de-DE" sz="2000" b="1" dirty="0" smtClean="0"/>
              <a:t> vom 7.11.2013, Rs. C-72/12 (Verfahrensfehler)</a:t>
            </a:r>
          </a:p>
          <a:p>
            <a:pPr marL="271463" indent="-271463" eaLnBrk="1" hangingPunct="1">
              <a:spcBef>
                <a:spcPts val="0"/>
              </a:spcBef>
              <a:spcAft>
                <a:spcPts val="600"/>
              </a:spcAft>
              <a:buFont typeface="Arial" panose="020B0604020202020204" pitchFamily="34" charset="0"/>
              <a:buChar char="•"/>
              <a:defRPr/>
            </a:pPr>
            <a:r>
              <a:rPr lang="de-DE" sz="2000" b="1" u="sng" dirty="0" smtClean="0">
                <a:solidFill>
                  <a:srgbClr val="FF0000"/>
                </a:solidFill>
              </a:rPr>
              <a:t>Urteil des EuGH </a:t>
            </a:r>
            <a:r>
              <a:rPr lang="de-DE" sz="2000" b="1" u="sng" dirty="0" smtClean="0"/>
              <a:t>zur Vertragsverletzungsklage der EU KOM</a:t>
            </a:r>
            <a:r>
              <a:rPr lang="de-DE" sz="2000" b="1" dirty="0" smtClean="0"/>
              <a:t> </a:t>
            </a:r>
            <a:br>
              <a:rPr lang="de-DE" sz="2000" b="1" dirty="0" smtClean="0"/>
            </a:br>
            <a:r>
              <a:rPr lang="de-DE" sz="2000" b="1" dirty="0" smtClean="0">
                <a:solidFill>
                  <a:srgbClr val="FF0000"/>
                </a:solidFill>
              </a:rPr>
              <a:t>vom 15.10.2015</a:t>
            </a:r>
            <a:r>
              <a:rPr lang="de-DE" sz="2000" b="1" dirty="0" smtClean="0"/>
              <a:t>, Rs. C-137/14 (Präklusion, § 113 VwGO)</a:t>
            </a:r>
          </a:p>
          <a:p>
            <a:pPr marL="271463" indent="-271463" eaLnBrk="1" hangingPunct="1">
              <a:spcBef>
                <a:spcPts val="0"/>
              </a:spcBef>
              <a:spcAft>
                <a:spcPts val="600"/>
              </a:spcAft>
              <a:buFont typeface="Arial" panose="020B0604020202020204" pitchFamily="34" charset="0"/>
              <a:buChar char="•"/>
              <a:defRPr/>
            </a:pPr>
            <a:r>
              <a:rPr lang="de-DE" sz="2000" b="1" u="sng" dirty="0" smtClean="0">
                <a:solidFill>
                  <a:srgbClr val="FF0000"/>
                </a:solidFill>
              </a:rPr>
              <a:t>Urteil des BVerwG vom 5.9.2013 </a:t>
            </a:r>
            <a:r>
              <a:rPr lang="de-DE" sz="2000" b="1" u="sng" dirty="0"/>
              <a:t>zur </a:t>
            </a:r>
            <a:r>
              <a:rPr lang="de-DE" sz="2000" b="1" u="sng" dirty="0" smtClean="0"/>
              <a:t>Umweltverbandsklage </a:t>
            </a:r>
            <a:r>
              <a:rPr lang="de-DE" sz="2000" b="1" u="sng" dirty="0"/>
              <a:t>gegen Luftreinhaltepläne</a:t>
            </a:r>
            <a:r>
              <a:rPr lang="de-DE" sz="2000" b="1" dirty="0" smtClean="0"/>
              <a:t>, 7 C 21.12</a:t>
            </a:r>
          </a:p>
          <a:p>
            <a:pPr marL="271463" indent="-271463" eaLnBrk="1" hangingPunct="1">
              <a:spcBef>
                <a:spcPts val="0"/>
              </a:spcBef>
              <a:spcAft>
                <a:spcPts val="600"/>
              </a:spcAft>
              <a:buFont typeface="Arial" panose="020B0604020202020204" pitchFamily="34" charset="0"/>
              <a:buChar char="•"/>
              <a:defRPr/>
            </a:pPr>
            <a:r>
              <a:rPr lang="de-DE" sz="2000" b="1" u="sng" dirty="0" smtClean="0">
                <a:solidFill>
                  <a:srgbClr val="FF0000"/>
                </a:solidFill>
              </a:rPr>
              <a:t>Compliance-Beschluss V/9h </a:t>
            </a:r>
            <a:r>
              <a:rPr lang="de-DE" sz="2000" b="1" u="sng" dirty="0" smtClean="0"/>
              <a:t>der 5. Aarhus-VSK vom 2.07.2014</a:t>
            </a:r>
            <a:r>
              <a:rPr lang="de-DE" sz="2000" b="1" dirty="0" smtClean="0"/>
              <a:t> (keine Umsetzung von Art. 9 Abs. 3 Aarhus-Konvention; keine Rüge nur von Umweltrecht bei Art. </a:t>
            </a:r>
            <a:r>
              <a:rPr lang="de-DE" sz="2000" b="1" dirty="0"/>
              <a:t>9 Abs. </a:t>
            </a:r>
            <a:r>
              <a:rPr lang="de-DE" sz="2000" b="1" dirty="0" smtClean="0"/>
              <a:t>2 Aarhus-Konvention)   </a:t>
            </a:r>
          </a:p>
          <a:p>
            <a:pPr marL="271463" indent="-271463" eaLnBrk="1" hangingPunct="1">
              <a:defRPr/>
            </a:pPr>
            <a:endParaRPr lang="de-DE" b="1" dirty="0"/>
          </a:p>
        </p:txBody>
      </p:sp>
      <p:sp>
        <p:nvSpPr>
          <p:cNvPr id="2" name="Foliennummernplatzhalter 1"/>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4DDB4962-C2DC-47DB-BE1D-E8E41C641140}" type="slidenum">
              <a:rPr lang="de-DE" altLang="de-DE" sz="1400">
                <a:solidFill>
                  <a:srgbClr val="000000"/>
                </a:solidFill>
              </a:rPr>
              <a:pPr eaLnBrk="1" hangingPunct="1"/>
              <a:t>3</a:t>
            </a:fld>
            <a:endParaRPr lang="de-DE" altLang="de-DE" sz="1400" dirty="0">
              <a:solidFill>
                <a:srgbClr val="000000"/>
              </a:solidFill>
            </a:endParaRPr>
          </a:p>
        </p:txBody>
      </p:sp>
    </p:spTree>
    <p:extLst>
      <p:ext uri="{BB962C8B-B14F-4D97-AF65-F5344CB8AC3E}">
        <p14:creationId xmlns:p14="http://schemas.microsoft.com/office/powerpoint/2010/main" val="8519145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179512" y="1475656"/>
            <a:ext cx="8784976" cy="5229944"/>
          </a:xfrm>
        </p:spPr>
        <p:txBody>
          <a:bodyPr/>
          <a:lstStyle/>
          <a:p>
            <a:pPr>
              <a:spcBef>
                <a:spcPts val="0"/>
              </a:spcBef>
              <a:spcAft>
                <a:spcPts val="600"/>
              </a:spcAft>
              <a:buFont typeface="Arial" panose="020B0604020202020204" pitchFamily="34" charset="0"/>
              <a:buChar char="•"/>
              <a:tabLst>
                <a:tab pos="541338" algn="l"/>
                <a:tab pos="627063" algn="l"/>
              </a:tabLst>
            </a:pPr>
            <a:r>
              <a:rPr lang="de-DE" sz="2200" dirty="0" smtClean="0"/>
              <a:t>Soweit bekannt, sind alle Urteile bisher nicht rechtskräftig</a:t>
            </a:r>
          </a:p>
          <a:p>
            <a:pPr>
              <a:spcBef>
                <a:spcPts val="0"/>
              </a:spcBef>
              <a:spcAft>
                <a:spcPts val="600"/>
              </a:spcAft>
              <a:buFont typeface="Arial" panose="020B0604020202020204" pitchFamily="34" charset="0"/>
              <a:buChar char="•"/>
              <a:tabLst>
                <a:tab pos="541338" algn="l"/>
                <a:tab pos="627063" algn="l"/>
              </a:tabLst>
            </a:pPr>
            <a:r>
              <a:rPr lang="de-DE" sz="2200" dirty="0" smtClean="0"/>
              <a:t>Ablehnung einer Klagebefugnis steht im Widerspruch zum Fortschrittsbericht </a:t>
            </a:r>
            <a:r>
              <a:rPr lang="de-DE" sz="2200" dirty="0"/>
              <a:t>des </a:t>
            </a:r>
            <a:r>
              <a:rPr lang="de-DE" sz="2200" dirty="0" smtClean="0"/>
              <a:t>ACCC </a:t>
            </a:r>
            <a:r>
              <a:rPr lang="de-DE" sz="2200" dirty="0"/>
              <a:t>im Verfahren V/9h gegen DE vom 31.7.17, Rn. 48-50 (von der 6. </a:t>
            </a:r>
            <a:r>
              <a:rPr lang="de-DE" sz="2200" dirty="0" smtClean="0"/>
              <a:t>VSK </a:t>
            </a:r>
            <a:r>
              <a:rPr lang="de-DE" sz="2200" dirty="0"/>
              <a:t>angenommen</a:t>
            </a:r>
            <a:r>
              <a:rPr lang="de-DE" sz="2200" dirty="0" smtClean="0"/>
              <a:t>): </a:t>
            </a:r>
          </a:p>
          <a:p>
            <a:pPr marL="0" indent="0">
              <a:spcBef>
                <a:spcPts val="0"/>
              </a:spcBef>
              <a:spcAft>
                <a:spcPts val="600"/>
              </a:spcAft>
              <a:tabLst>
                <a:tab pos="541338" algn="l"/>
                <a:tab pos="627063" algn="l"/>
              </a:tabLst>
            </a:pPr>
            <a:r>
              <a:rPr lang="de-DE" sz="2200" i="1" dirty="0"/>
              <a:t>	</a:t>
            </a:r>
            <a:r>
              <a:rPr lang="de-DE" sz="2200" i="1" dirty="0" smtClean="0"/>
              <a:t>„Das Komitee ist deshalb der Meinung, dass, wenn gezeigt	würde, dass die Gerichte der betroffenen Partei die 	Aktivlegitimation versagen würden, wenn Maßnahmen wie 	Emissionsgrenzen für Kraftfahrzeuge angegriffen werden, weil 	diese sich nicht auf Vorhaben im Sinne von § 1 Absatz 1 Satz 1 	Nummer 5 UmwRG bezögen, dies eine Verletzung von Artikel 9 	Absatz 3 der Konvention darstellen könnte“ (Rn. 50)</a:t>
            </a:r>
            <a:endParaRPr lang="de-DE" sz="2200" i="1" dirty="0"/>
          </a:p>
          <a:p>
            <a:pPr marL="449263" indent="-449263">
              <a:spcBef>
                <a:spcPts val="0"/>
              </a:spcBef>
              <a:spcAft>
                <a:spcPts val="600"/>
              </a:spcAft>
              <a:tabLst>
                <a:tab pos="541338" algn="l"/>
                <a:tab pos="627063" algn="l"/>
              </a:tabLst>
            </a:pPr>
            <a:r>
              <a:rPr lang="de-DE" sz="2200" dirty="0" smtClean="0"/>
              <a:t>=&gt; Bei höchstrichterlicher Bestätigung der (die Zulässigkeit ablehnenden) Urteile droht neues Compliance-Verfahren gegen Deutschland vor dem ACCC</a:t>
            </a:r>
            <a:endParaRPr lang="de-DE" sz="2200"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30</a:t>
            </a:fld>
            <a:endParaRPr lang="de-DE" dirty="0"/>
          </a:p>
        </p:txBody>
      </p:sp>
    </p:spTree>
    <p:extLst>
      <p:ext uri="{BB962C8B-B14F-4D97-AF65-F5344CB8AC3E}">
        <p14:creationId xmlns:p14="http://schemas.microsoft.com/office/powerpoint/2010/main" val="625946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251520" y="1700808"/>
            <a:ext cx="8712968" cy="4824536"/>
          </a:xfrm>
        </p:spPr>
        <p:txBody>
          <a:bodyPr/>
          <a:lstStyle/>
          <a:p>
            <a:pPr marL="266700" indent="-266700">
              <a:spcBef>
                <a:spcPts val="0"/>
              </a:spcBef>
              <a:spcAft>
                <a:spcPts val="600"/>
              </a:spcAft>
              <a:buFont typeface="Arial" panose="020B0604020202020204" pitchFamily="34" charset="0"/>
              <a:buChar char="•"/>
              <a:tabLst>
                <a:tab pos="541338" algn="l"/>
                <a:tab pos="627063" algn="l"/>
              </a:tabLst>
            </a:pPr>
            <a:r>
              <a:rPr lang="de-DE" sz="2200" u="sng" dirty="0" smtClean="0"/>
              <a:t>Vorschlag für eine </a:t>
            </a:r>
            <a:r>
              <a:rPr lang="de-DE" sz="2200" b="1" u="sng" dirty="0" smtClean="0"/>
              <a:t>Richtlinie</a:t>
            </a:r>
            <a:r>
              <a:rPr lang="de-DE" sz="2200" u="sng" dirty="0" smtClean="0"/>
              <a:t> des Europäischen Parlamentes und des Rates </a:t>
            </a:r>
            <a:r>
              <a:rPr lang="de-DE" sz="2200" b="1" u="sng" dirty="0" smtClean="0"/>
              <a:t>über die Qualität von Wasser für den menschlichen Gebrauch (Neufassung) </a:t>
            </a:r>
            <a:r>
              <a:rPr lang="de-DE" sz="2200" u="sng" dirty="0" smtClean="0"/>
              <a:t>vom 1. Februar 2018 [COM(2017) 753 final] (</a:t>
            </a:r>
            <a:r>
              <a:rPr lang="de-DE" sz="2200" u="sng" dirty="0" smtClean="0">
                <a:solidFill>
                  <a:srgbClr val="FF0000"/>
                </a:solidFill>
              </a:rPr>
              <a:t>Trinkwasserrichtlinie</a:t>
            </a:r>
            <a:r>
              <a:rPr lang="de-DE" sz="2200" u="sng" dirty="0" smtClean="0"/>
              <a:t>)</a:t>
            </a:r>
            <a:endParaRPr lang="de-DE" sz="2200" u="sng" dirty="0"/>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darin: Artikel 16 der Trinkwasserrichtlinie der EU über Zugang zu Gerichten</a:t>
            </a:r>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Begründung: Artikel steht im Einklang mit Artikel 47 der Grundrechtecharta und der Aarhus-Konvention</a:t>
            </a:r>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Kodifikation EuGH-Rechtsprechung (zB Urt. V. 17.10.1981, Rs. 58/89; Urt. v. 25.07.2008, Rs. C-237/07 – Janecek)</a:t>
            </a:r>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Juristischer Dienst Rat: Verpflichtung der EU-MS, kein echter Mehrwert</a:t>
            </a:r>
            <a:endParaRPr lang="de-DE" sz="2200"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31</a:t>
            </a:fld>
            <a:endParaRPr lang="de-DE" dirty="0"/>
          </a:p>
        </p:txBody>
      </p:sp>
    </p:spTree>
    <p:extLst>
      <p:ext uri="{BB962C8B-B14F-4D97-AF65-F5344CB8AC3E}">
        <p14:creationId xmlns:p14="http://schemas.microsoft.com/office/powerpoint/2010/main" val="20260620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251520" y="1700808"/>
            <a:ext cx="8712968" cy="4824536"/>
          </a:xfrm>
        </p:spPr>
        <p:txBody>
          <a:bodyPr/>
          <a:lstStyle/>
          <a:p>
            <a:pPr marL="266700" indent="-266700">
              <a:spcBef>
                <a:spcPts val="0"/>
              </a:spcBef>
              <a:spcAft>
                <a:spcPts val="600"/>
              </a:spcAft>
              <a:buFont typeface="Arial" panose="020B0604020202020204" pitchFamily="34" charset="0"/>
              <a:buChar char="•"/>
              <a:tabLst>
                <a:tab pos="541338" algn="l"/>
                <a:tab pos="627063" algn="l"/>
              </a:tabLst>
            </a:pPr>
            <a:endParaRPr lang="de-DE" sz="2200" u="sng" dirty="0" smtClean="0"/>
          </a:p>
          <a:p>
            <a:pPr marL="266700" indent="-266700">
              <a:spcBef>
                <a:spcPts val="0"/>
              </a:spcBef>
              <a:spcAft>
                <a:spcPts val="600"/>
              </a:spcAft>
              <a:buFont typeface="Arial" panose="020B0604020202020204" pitchFamily="34" charset="0"/>
              <a:buChar char="•"/>
              <a:tabLst>
                <a:tab pos="541338" algn="l"/>
                <a:tab pos="627063" algn="l"/>
              </a:tabLst>
            </a:pPr>
            <a:r>
              <a:rPr lang="de-DE" sz="2200" u="sng" dirty="0" smtClean="0"/>
              <a:t>Vorschlag für eine </a:t>
            </a:r>
            <a:r>
              <a:rPr lang="de-DE" sz="2200" b="1" u="sng" dirty="0" smtClean="0"/>
              <a:t>Richtlinie</a:t>
            </a:r>
            <a:r>
              <a:rPr lang="de-DE" sz="2200" u="sng" dirty="0" smtClean="0"/>
              <a:t> des Europäischen Parlamentes und des Rates </a:t>
            </a:r>
            <a:r>
              <a:rPr lang="de-DE" sz="2200" b="1" u="sng" dirty="0" smtClean="0"/>
              <a:t>über die Verringerung der Auswirkungen bestimmter Kunststoffprodukte auf die Umwelt </a:t>
            </a:r>
            <a:r>
              <a:rPr lang="de-DE" sz="2200" u="sng" dirty="0" smtClean="0"/>
              <a:t>vom 28. Mai 2018 [COM(2018) 340 final</a:t>
            </a:r>
            <a:r>
              <a:rPr lang="de-DE" sz="2200" u="sng" dirty="0"/>
              <a:t>] </a:t>
            </a:r>
            <a:r>
              <a:rPr lang="de-DE" sz="2200" u="sng" dirty="0" smtClean="0"/>
              <a:t>(</a:t>
            </a:r>
            <a:r>
              <a:rPr lang="de-DE" sz="2200" u="sng" dirty="0" smtClean="0">
                <a:solidFill>
                  <a:srgbClr val="FF0000"/>
                </a:solidFill>
              </a:rPr>
              <a:t>Single-use </a:t>
            </a:r>
            <a:r>
              <a:rPr lang="de-DE" sz="2200" u="sng" dirty="0">
                <a:solidFill>
                  <a:srgbClr val="FF0000"/>
                </a:solidFill>
              </a:rPr>
              <a:t>plastics </a:t>
            </a:r>
            <a:r>
              <a:rPr lang="de-DE" sz="2200" u="sng" dirty="0" smtClean="0">
                <a:solidFill>
                  <a:srgbClr val="FF0000"/>
                </a:solidFill>
              </a:rPr>
              <a:t>– Richtlinie</a:t>
            </a:r>
            <a:r>
              <a:rPr lang="de-DE" sz="2200" u="sng" dirty="0" smtClean="0"/>
              <a:t>)</a:t>
            </a:r>
          </a:p>
          <a:p>
            <a:pPr marL="266700" indent="-266700">
              <a:spcBef>
                <a:spcPts val="0"/>
              </a:spcBef>
              <a:spcAft>
                <a:spcPts val="600"/>
              </a:spcAft>
              <a:buFont typeface="Arial" panose="020B0604020202020204" pitchFamily="34" charset="0"/>
              <a:buChar char="•"/>
              <a:tabLst>
                <a:tab pos="541338" algn="l"/>
                <a:tab pos="627063" algn="l"/>
              </a:tabLst>
            </a:pPr>
            <a:endParaRPr lang="de-DE" sz="2200" u="sng" dirty="0"/>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darin: Artikel 12 der Single-use plastics - Richtlinie der EU über Zugang zu Gerichten</a:t>
            </a:r>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Begründung: Artikel steht im Einklang mit Artikel 47 der Grundrechtecharta und der Aarhus-Konvention</a:t>
            </a:r>
          </a:p>
          <a:p>
            <a:pPr marL="361950" indent="-361950">
              <a:spcBef>
                <a:spcPts val="0"/>
              </a:spcBef>
              <a:spcAft>
                <a:spcPts val="600"/>
              </a:spcAft>
              <a:buFont typeface="Symbol" panose="05050102010706020507" pitchFamily="18" charset="2"/>
              <a:buChar char="Þ"/>
              <a:tabLst>
                <a:tab pos="541338" algn="l"/>
                <a:tab pos="627063" algn="l"/>
              </a:tabLst>
            </a:pPr>
            <a:r>
              <a:rPr lang="de-DE" sz="2200" dirty="0" smtClean="0"/>
              <a:t>noch keine fachliche Diskussion</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32</a:t>
            </a:fld>
            <a:endParaRPr lang="de-DE" dirty="0"/>
          </a:p>
        </p:txBody>
      </p:sp>
    </p:spTree>
    <p:extLst>
      <p:ext uri="{BB962C8B-B14F-4D97-AF65-F5344CB8AC3E}">
        <p14:creationId xmlns:p14="http://schemas.microsoft.com/office/powerpoint/2010/main" val="635724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p>
        </p:txBody>
      </p:sp>
      <p:sp>
        <p:nvSpPr>
          <p:cNvPr id="3" name="Inhaltsplatzhalter 2"/>
          <p:cNvSpPr>
            <a:spLocks noGrp="1"/>
          </p:cNvSpPr>
          <p:nvPr>
            <p:ph idx="1"/>
          </p:nvPr>
        </p:nvSpPr>
        <p:spPr>
          <a:xfrm>
            <a:off x="395536" y="1700808"/>
            <a:ext cx="8568952" cy="4752528"/>
          </a:xfrm>
        </p:spPr>
        <p:txBody>
          <a:bodyPr/>
          <a:lstStyle/>
          <a:p>
            <a:pPr>
              <a:spcBef>
                <a:spcPts val="0"/>
              </a:spcBef>
              <a:spcAft>
                <a:spcPts val="600"/>
              </a:spcAft>
              <a:buFont typeface="Arial" panose="020B0604020202020204" pitchFamily="34" charset="0"/>
              <a:buChar char="•"/>
              <a:tabLst>
                <a:tab pos="541338" algn="l"/>
                <a:tab pos="627063" algn="l"/>
              </a:tabLst>
            </a:pPr>
            <a:r>
              <a:rPr lang="de-DE" sz="2200" u="sng" dirty="0" smtClean="0"/>
              <a:t>Vorschlag für eine </a:t>
            </a:r>
            <a:r>
              <a:rPr lang="de-DE" sz="2200" b="1" u="sng" dirty="0" smtClean="0"/>
              <a:t>Richtlinie </a:t>
            </a:r>
            <a:r>
              <a:rPr lang="de-DE" sz="2200" u="sng" dirty="0" smtClean="0"/>
              <a:t>des Europäischen Parlamentes und des Rates </a:t>
            </a:r>
            <a:r>
              <a:rPr lang="de-DE" sz="2200" b="1" u="sng" dirty="0" smtClean="0"/>
              <a:t>über </a:t>
            </a:r>
            <a:r>
              <a:rPr lang="de-DE" sz="2200" b="1" u="sng" dirty="0" smtClean="0">
                <a:solidFill>
                  <a:srgbClr val="FF0000"/>
                </a:solidFill>
              </a:rPr>
              <a:t>Verbandsklagen zum Schutz der Kollektivinteressen der Verbraucher </a:t>
            </a:r>
            <a:r>
              <a:rPr lang="de-DE" sz="2200" dirty="0" smtClean="0"/>
              <a:t>und zur Aufhebung der Richtlinie 2009/22/EG </a:t>
            </a:r>
            <a:r>
              <a:rPr lang="de-DE" sz="2200" b="1" dirty="0" smtClean="0"/>
              <a:t>vom 11. April 2018 [COM(2018) 184 final]</a:t>
            </a:r>
          </a:p>
          <a:p>
            <a:pPr>
              <a:spcBef>
                <a:spcPts val="0"/>
              </a:spcBef>
              <a:spcAft>
                <a:spcPts val="600"/>
              </a:spcAft>
              <a:buFont typeface="Arial" panose="020B0604020202020204" pitchFamily="34" charset="0"/>
              <a:buChar char="•"/>
              <a:tabLst>
                <a:tab pos="541338" algn="l"/>
                <a:tab pos="627063" algn="l"/>
              </a:tabLst>
            </a:pPr>
            <a:r>
              <a:rPr lang="de-DE" sz="2200" b="1" u="sng" dirty="0" smtClean="0"/>
              <a:t>Entwurf </a:t>
            </a:r>
            <a:r>
              <a:rPr lang="de-DE" sz="2200" u="sng" dirty="0" smtClean="0"/>
              <a:t>der Bundesregierung für ein </a:t>
            </a:r>
            <a:r>
              <a:rPr lang="de-DE" sz="2200" b="1" u="sng" dirty="0" smtClean="0"/>
              <a:t>Gesetz zur Einführung eine </a:t>
            </a:r>
            <a:r>
              <a:rPr lang="de-DE" sz="2200" b="1" u="sng" dirty="0" smtClean="0">
                <a:solidFill>
                  <a:srgbClr val="FF0000"/>
                </a:solidFill>
              </a:rPr>
              <a:t>zivilprozessualen Musterfeststellungsklage</a:t>
            </a:r>
            <a:r>
              <a:rPr lang="de-DE" sz="2200" b="1" dirty="0" smtClean="0"/>
              <a:t> (BR-Drs. 176/18 vom 11. Mai 2018)</a:t>
            </a:r>
          </a:p>
          <a:p>
            <a:pPr>
              <a:spcBef>
                <a:spcPts val="0"/>
              </a:spcBef>
              <a:spcAft>
                <a:spcPts val="600"/>
              </a:spcAft>
              <a:buFont typeface="Symbol" panose="05050102010706020507" pitchFamily="18" charset="2"/>
              <a:buChar char="Þ"/>
              <a:tabLst>
                <a:tab pos="541338" algn="l"/>
                <a:tab pos="627063" algn="l"/>
              </a:tabLst>
            </a:pPr>
            <a:r>
              <a:rPr lang="de-DE" sz="2200" b="1" dirty="0" smtClean="0"/>
              <a:t>im Ansatz geeignete Instrumente zur Ergänzung der Umsetzung von Art. 9 Abs. 3 AK: </a:t>
            </a:r>
          </a:p>
          <a:p>
            <a:pPr marL="361950" indent="-361950">
              <a:spcBef>
                <a:spcPts val="0"/>
              </a:spcBef>
              <a:spcAft>
                <a:spcPts val="600"/>
              </a:spcAft>
              <a:tabLst>
                <a:tab pos="541338" algn="l"/>
                <a:tab pos="627063" algn="l"/>
              </a:tabLst>
            </a:pPr>
            <a:r>
              <a:rPr lang="de-DE" sz="2200" b="1" dirty="0"/>
              <a:t>	</a:t>
            </a:r>
            <a:r>
              <a:rPr lang="de-DE" sz="2200" b="1" dirty="0" smtClean="0"/>
              <a:t>in besonderen Einzelfällen bei Rügen gegen die An-wendung umweltbezogener Vorschriften durch Private</a:t>
            </a:r>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33</a:t>
            </a:fld>
            <a:endParaRPr lang="de-DE" dirty="0"/>
          </a:p>
        </p:txBody>
      </p:sp>
    </p:spTree>
    <p:extLst>
      <p:ext uri="{BB962C8B-B14F-4D97-AF65-F5344CB8AC3E}">
        <p14:creationId xmlns:p14="http://schemas.microsoft.com/office/powerpoint/2010/main" val="785885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r>
              <a:rPr lang="de-DE" sz="2400" dirty="0" smtClean="0"/>
              <a:t>- EU</a:t>
            </a:r>
            <a:endParaRPr lang="de-DE" sz="2400" dirty="0"/>
          </a:p>
        </p:txBody>
      </p:sp>
      <p:sp>
        <p:nvSpPr>
          <p:cNvPr id="3" name="Inhaltsplatzhalter 2"/>
          <p:cNvSpPr>
            <a:spLocks noGrp="1"/>
          </p:cNvSpPr>
          <p:nvPr>
            <p:ph idx="1"/>
          </p:nvPr>
        </p:nvSpPr>
        <p:spPr>
          <a:xfrm>
            <a:off x="467544" y="1628800"/>
            <a:ext cx="8136904" cy="5076800"/>
          </a:xfrm>
        </p:spPr>
        <p:txBody>
          <a:bodyPr/>
          <a:lstStyle/>
          <a:p>
            <a:pPr marL="0" indent="0">
              <a:spcBef>
                <a:spcPts val="0"/>
              </a:spcBef>
              <a:spcAft>
                <a:spcPts val="600"/>
              </a:spcAft>
              <a:tabLst>
                <a:tab pos="541338" algn="l"/>
                <a:tab pos="627063" algn="l"/>
              </a:tabLst>
            </a:pPr>
            <a:r>
              <a:rPr lang="de-DE" sz="2200" b="1" u="sng" dirty="0" smtClean="0"/>
              <a:t>Rechtsschutz gegen Entscheidungen auf EU-Ebene:</a:t>
            </a:r>
          </a:p>
          <a:p>
            <a:pPr>
              <a:spcBef>
                <a:spcPts val="0"/>
              </a:spcBef>
              <a:spcAft>
                <a:spcPts val="600"/>
              </a:spcAft>
              <a:buFont typeface="Arial" panose="020B0604020202020204" pitchFamily="34" charset="0"/>
              <a:buChar char="•"/>
              <a:tabLst>
                <a:tab pos="541338" algn="l"/>
                <a:tab pos="627063" algn="l"/>
              </a:tabLst>
            </a:pPr>
            <a:r>
              <a:rPr lang="de-DE" sz="2200" b="1" dirty="0" smtClean="0">
                <a:solidFill>
                  <a:srgbClr val="FF0000"/>
                </a:solidFill>
              </a:rPr>
              <a:t>Compliance-Verfahren </a:t>
            </a:r>
            <a:r>
              <a:rPr lang="de-DE" sz="2200" b="1" dirty="0">
                <a:solidFill>
                  <a:srgbClr val="FF0000"/>
                </a:solidFill>
              </a:rPr>
              <a:t>gegen die </a:t>
            </a:r>
            <a:r>
              <a:rPr lang="de-DE" sz="2200" b="1" dirty="0" smtClean="0">
                <a:solidFill>
                  <a:srgbClr val="FF0000"/>
                </a:solidFill>
              </a:rPr>
              <a:t>EU</a:t>
            </a:r>
            <a:r>
              <a:rPr lang="de-DE" sz="2200" b="1" dirty="0" smtClean="0">
                <a:solidFill>
                  <a:srgbClr val="000000"/>
                </a:solidFill>
              </a:rPr>
              <a:t> (</a:t>
            </a:r>
            <a:r>
              <a:rPr lang="de-DE" sz="2200" b="1" dirty="0">
                <a:solidFill>
                  <a:srgbClr val="FF0000"/>
                </a:solidFill>
              </a:rPr>
              <a:t>Fall </a:t>
            </a:r>
            <a:r>
              <a:rPr lang="de-DE" sz="2200" b="1" dirty="0" smtClean="0">
                <a:solidFill>
                  <a:srgbClr val="FF0000"/>
                </a:solidFill>
              </a:rPr>
              <a:t>32</a:t>
            </a:r>
            <a:r>
              <a:rPr lang="de-DE" sz="2200" b="1" dirty="0" smtClean="0">
                <a:solidFill>
                  <a:srgbClr val="000000"/>
                </a:solidFill>
              </a:rPr>
              <a:t>, seit 2008)</a:t>
            </a:r>
            <a:endParaRPr lang="de-DE" sz="2200" i="1" dirty="0"/>
          </a:p>
          <a:p>
            <a:pPr lvl="0">
              <a:spcBef>
                <a:spcPts val="0"/>
              </a:spcBef>
              <a:spcAft>
                <a:spcPts val="600"/>
              </a:spcAft>
              <a:buFont typeface="Arial" panose="020B0604020202020204" pitchFamily="34" charset="0"/>
              <a:buChar char="•"/>
              <a:tabLst>
                <a:tab pos="541338" algn="l"/>
                <a:tab pos="627063" algn="l"/>
              </a:tabLst>
            </a:pPr>
            <a:r>
              <a:rPr lang="de-DE" sz="2200" dirty="0" smtClean="0">
                <a:solidFill>
                  <a:srgbClr val="000000"/>
                </a:solidFill>
              </a:rPr>
              <a:t>ACCC März </a:t>
            </a:r>
            <a:r>
              <a:rPr lang="de-DE" sz="2200" dirty="0">
                <a:solidFill>
                  <a:srgbClr val="000000"/>
                </a:solidFill>
              </a:rPr>
              <a:t>2017: Findings &amp; </a:t>
            </a:r>
            <a:r>
              <a:rPr lang="de-DE" sz="2200" dirty="0" smtClean="0">
                <a:solidFill>
                  <a:srgbClr val="000000"/>
                </a:solidFill>
              </a:rPr>
              <a:t>Recommendations</a:t>
            </a:r>
            <a:r>
              <a:rPr lang="de-DE" sz="2200" dirty="0">
                <a:solidFill>
                  <a:srgbClr val="000000"/>
                </a:solidFill>
              </a:rPr>
              <a:t>, </a:t>
            </a:r>
            <a:endParaRPr lang="de-DE" sz="2200" dirty="0" smtClean="0">
              <a:solidFill>
                <a:srgbClr val="000000"/>
              </a:solidFill>
            </a:endParaRPr>
          </a:p>
          <a:p>
            <a:pPr marL="361950" lvl="0" indent="-361950">
              <a:spcBef>
                <a:spcPts val="0"/>
              </a:spcBef>
              <a:spcAft>
                <a:spcPts val="600"/>
              </a:spcAft>
              <a:tabLst>
                <a:tab pos="627063" algn="l"/>
              </a:tabLst>
            </a:pPr>
            <a:r>
              <a:rPr lang="de-DE" sz="2200" dirty="0" smtClean="0">
                <a:solidFill>
                  <a:srgbClr val="000000"/>
                </a:solidFill>
              </a:rPr>
              <a:t>	Teil </a:t>
            </a:r>
            <a:r>
              <a:rPr lang="de-DE" sz="2200" dirty="0">
                <a:solidFill>
                  <a:srgbClr val="000000"/>
                </a:solidFill>
              </a:rPr>
              <a:t>II </a:t>
            </a:r>
            <a:r>
              <a:rPr lang="de-DE" sz="2200" dirty="0" smtClean="0">
                <a:solidFill>
                  <a:srgbClr val="000000"/>
                </a:solidFill>
              </a:rPr>
              <a:t>- Kernaussagen</a:t>
            </a:r>
            <a:r>
              <a:rPr lang="de-DE" sz="2200" dirty="0">
                <a:solidFill>
                  <a:srgbClr val="000000"/>
                </a:solidFill>
              </a:rPr>
              <a:t>: </a:t>
            </a:r>
          </a:p>
          <a:p>
            <a:pPr marL="361950" lvl="0" indent="-361950">
              <a:spcBef>
                <a:spcPts val="0"/>
              </a:spcBef>
              <a:spcAft>
                <a:spcPts val="600"/>
              </a:spcAft>
              <a:tabLst>
                <a:tab pos="627063" algn="l"/>
              </a:tabLst>
            </a:pPr>
            <a:r>
              <a:rPr lang="de-DE" sz="2200" dirty="0" smtClean="0">
                <a:solidFill>
                  <a:srgbClr val="000000"/>
                </a:solidFill>
              </a:rPr>
              <a:t>-&gt; keine </a:t>
            </a:r>
            <a:r>
              <a:rPr lang="de-DE" sz="2200" dirty="0">
                <a:solidFill>
                  <a:srgbClr val="000000"/>
                </a:solidFill>
              </a:rPr>
              <a:t>ausreichenden Rechtsschutzmöglichkeiten von </a:t>
            </a:r>
            <a:r>
              <a:rPr lang="de-DE" sz="2200" dirty="0" smtClean="0">
                <a:solidFill>
                  <a:srgbClr val="000000"/>
                </a:solidFill>
              </a:rPr>
              <a:t>Privaten </a:t>
            </a:r>
            <a:r>
              <a:rPr lang="de-DE" sz="2200" dirty="0">
                <a:solidFill>
                  <a:srgbClr val="000000"/>
                </a:solidFill>
              </a:rPr>
              <a:t>und NROs </a:t>
            </a:r>
            <a:r>
              <a:rPr lang="de-DE" sz="2200" dirty="0" smtClean="0">
                <a:solidFill>
                  <a:srgbClr val="000000"/>
                </a:solidFill>
              </a:rPr>
              <a:t>gegen Entscheidungen/ Unterlassungen </a:t>
            </a:r>
            <a:r>
              <a:rPr lang="de-DE" sz="2200" dirty="0">
                <a:solidFill>
                  <a:srgbClr val="000000"/>
                </a:solidFill>
              </a:rPr>
              <a:t>von EU-Organen:</a:t>
            </a:r>
          </a:p>
          <a:p>
            <a:pPr lvl="1">
              <a:spcBef>
                <a:spcPts val="0"/>
              </a:spcBef>
              <a:spcAft>
                <a:spcPts val="600"/>
              </a:spcAft>
              <a:buFont typeface="Arial" panose="020B0604020202020204" pitchFamily="34" charset="0"/>
              <a:buChar char="•"/>
              <a:tabLst>
                <a:tab pos="541338" algn="l"/>
                <a:tab pos="627063" algn="l"/>
              </a:tabLst>
            </a:pPr>
            <a:r>
              <a:rPr lang="de-DE" sz="2200" dirty="0" smtClean="0">
                <a:solidFill>
                  <a:srgbClr val="000000"/>
                </a:solidFill>
              </a:rPr>
              <a:t>EuGH-Rechtsprechung </a:t>
            </a:r>
            <a:r>
              <a:rPr lang="de-DE" sz="2200" dirty="0">
                <a:solidFill>
                  <a:srgbClr val="000000"/>
                </a:solidFill>
              </a:rPr>
              <a:t>zu Art. 263 Abs. 4 </a:t>
            </a:r>
            <a:r>
              <a:rPr lang="de-DE" sz="2200" dirty="0" smtClean="0">
                <a:solidFill>
                  <a:srgbClr val="000000"/>
                </a:solidFill>
              </a:rPr>
              <a:t>AEUV</a:t>
            </a:r>
            <a:r>
              <a:rPr lang="de-DE" sz="2200" dirty="0">
                <a:solidFill>
                  <a:srgbClr val="000000"/>
                </a:solidFill>
              </a:rPr>
              <a:t>? (-)</a:t>
            </a:r>
          </a:p>
          <a:p>
            <a:pPr lvl="1">
              <a:spcBef>
                <a:spcPts val="0"/>
              </a:spcBef>
              <a:spcAft>
                <a:spcPts val="600"/>
              </a:spcAft>
              <a:buFont typeface="Arial" panose="020B0604020202020204" pitchFamily="34" charset="0"/>
              <a:buChar char="•"/>
              <a:tabLst>
                <a:tab pos="541338" algn="l"/>
                <a:tab pos="627063" algn="l"/>
              </a:tabLst>
            </a:pPr>
            <a:r>
              <a:rPr lang="de-DE" sz="2200" dirty="0" smtClean="0">
                <a:solidFill>
                  <a:srgbClr val="000000"/>
                </a:solidFill>
              </a:rPr>
              <a:t>Regelungen </a:t>
            </a:r>
            <a:r>
              <a:rPr lang="de-DE" sz="2200" dirty="0">
                <a:solidFill>
                  <a:srgbClr val="000000"/>
                </a:solidFill>
              </a:rPr>
              <a:t>des internen Überprüfungsverfahrens von Verwaltungsakten für NROs nach der Aarhus-Verordnung (VO Nr. 1367/2006</a:t>
            </a:r>
            <a:r>
              <a:rPr lang="de-DE" sz="2200" dirty="0" smtClean="0">
                <a:solidFill>
                  <a:srgbClr val="000000"/>
                </a:solidFill>
              </a:rPr>
              <a:t>) (-)</a:t>
            </a:r>
            <a:endParaRPr lang="de-DE" sz="2200" dirty="0">
              <a:solidFill>
                <a:srgbClr val="000000"/>
              </a:solidFill>
            </a:endParaRPr>
          </a:p>
          <a:p>
            <a:pPr marL="0" lvl="0" indent="0">
              <a:spcBef>
                <a:spcPts val="0"/>
              </a:spcBef>
              <a:spcAft>
                <a:spcPts val="600"/>
              </a:spcAft>
              <a:tabLst>
                <a:tab pos="541338" algn="l"/>
                <a:tab pos="627063" algn="l"/>
              </a:tabLst>
            </a:pPr>
            <a:r>
              <a:rPr lang="de-DE" sz="2200" dirty="0" smtClean="0">
                <a:solidFill>
                  <a:srgbClr val="000000"/>
                </a:solidFill>
              </a:rPr>
              <a:t>-&gt; </a:t>
            </a:r>
            <a:r>
              <a:rPr lang="de-DE" sz="2200" b="1" dirty="0" smtClean="0">
                <a:solidFill>
                  <a:srgbClr val="000000"/>
                </a:solidFill>
              </a:rPr>
              <a:t>Ergebnis ACCC</a:t>
            </a:r>
            <a:r>
              <a:rPr lang="de-DE" sz="2200" dirty="0" smtClean="0">
                <a:solidFill>
                  <a:srgbClr val="000000"/>
                </a:solidFill>
              </a:rPr>
              <a:t>: Verstoß gegen Art</a:t>
            </a:r>
            <a:r>
              <a:rPr lang="de-DE" sz="2200" dirty="0">
                <a:solidFill>
                  <a:srgbClr val="000000"/>
                </a:solidFill>
              </a:rPr>
              <a:t>. 9 </a:t>
            </a:r>
            <a:r>
              <a:rPr lang="de-DE" sz="2200" dirty="0" smtClean="0">
                <a:solidFill>
                  <a:srgbClr val="000000"/>
                </a:solidFill>
              </a:rPr>
              <a:t>Abs</a:t>
            </a:r>
            <a:r>
              <a:rPr lang="de-DE" sz="2200" dirty="0">
                <a:solidFill>
                  <a:srgbClr val="000000"/>
                </a:solidFill>
              </a:rPr>
              <a:t>. 3, 4 AK</a:t>
            </a:r>
          </a:p>
          <a:p>
            <a:pPr marL="0" indent="0">
              <a:spcBef>
                <a:spcPts val="0"/>
              </a:spcBef>
              <a:spcAft>
                <a:spcPts val="600"/>
              </a:spcAft>
              <a:tabLst>
                <a:tab pos="541338" algn="l"/>
                <a:tab pos="627063" algn="l"/>
              </a:tabLst>
            </a:pPr>
            <a:endParaRPr lang="de-DE" sz="2200" i="1" dirty="0" smtClean="0"/>
          </a:p>
          <a:p>
            <a:pPr marL="0" indent="0">
              <a:tabLst>
                <a:tab pos="541338" algn="l"/>
                <a:tab pos="627063" algn="l"/>
              </a:tabLst>
            </a:pPr>
            <a:endParaRPr lang="de-DE" i="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34</a:t>
            </a:fld>
            <a:endParaRPr lang="de-DE" dirty="0"/>
          </a:p>
        </p:txBody>
      </p:sp>
    </p:spTree>
    <p:extLst>
      <p:ext uri="{BB962C8B-B14F-4D97-AF65-F5344CB8AC3E}">
        <p14:creationId xmlns:p14="http://schemas.microsoft.com/office/powerpoint/2010/main" val="3267478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a:t>
            </a:r>
            <a:r>
              <a:rPr lang="de-DE" sz="2400" dirty="0" smtClean="0"/>
              <a:t>- EU</a:t>
            </a:r>
            <a:endParaRPr lang="de-DE" sz="2400" dirty="0"/>
          </a:p>
        </p:txBody>
      </p:sp>
      <p:sp>
        <p:nvSpPr>
          <p:cNvPr id="3" name="Inhaltsplatzhalter 2"/>
          <p:cNvSpPr>
            <a:spLocks noGrp="1"/>
          </p:cNvSpPr>
          <p:nvPr>
            <p:ph idx="1"/>
          </p:nvPr>
        </p:nvSpPr>
        <p:spPr>
          <a:xfrm>
            <a:off x="685800" y="1606550"/>
            <a:ext cx="8206680" cy="5099050"/>
          </a:xfrm>
        </p:spPr>
        <p:txBody>
          <a:bodyPr/>
          <a:lstStyle/>
          <a:p>
            <a:pPr marL="361950" lvl="0" indent="-361950">
              <a:spcBef>
                <a:spcPts val="0"/>
              </a:spcBef>
              <a:spcAft>
                <a:spcPts val="600"/>
              </a:spcAft>
              <a:buFont typeface="Wingdings" panose="05000000000000000000" pitchFamily="2" charset="2"/>
              <a:buChar char="à"/>
              <a:tabLst>
                <a:tab pos="444500" algn="l"/>
              </a:tabLst>
            </a:pPr>
            <a:r>
              <a:rPr lang="de-DE" sz="2200" dirty="0" smtClean="0">
                <a:solidFill>
                  <a:srgbClr val="000000"/>
                </a:solidFill>
                <a:sym typeface="Wingdings" panose="05000000000000000000" pitchFamily="2" charset="2"/>
              </a:rPr>
              <a:t>Entwurf Compliance-Beschluss VI/8f für 6. VSK: </a:t>
            </a:r>
            <a:br>
              <a:rPr lang="de-DE" sz="2200" dirty="0" smtClean="0">
                <a:solidFill>
                  <a:srgbClr val="000000"/>
                </a:solidFill>
                <a:sym typeface="Wingdings" panose="05000000000000000000" pitchFamily="2" charset="2"/>
              </a:rPr>
            </a:br>
            <a:r>
              <a:rPr lang="de-DE" sz="2200" dirty="0" smtClean="0">
                <a:solidFill>
                  <a:srgbClr val="000000"/>
                </a:solidFill>
                <a:sym typeface="Wingdings" panose="05000000000000000000" pitchFamily="2" charset="2"/>
              </a:rPr>
              <a:t>non-compliance EU</a:t>
            </a:r>
          </a:p>
          <a:p>
            <a:pPr marL="361950" lvl="0" indent="-361950">
              <a:spcBef>
                <a:spcPts val="0"/>
              </a:spcBef>
              <a:spcAft>
                <a:spcPts val="600"/>
              </a:spcAft>
              <a:buFont typeface="Wingdings" panose="05000000000000000000" pitchFamily="2" charset="2"/>
              <a:buChar char="à"/>
              <a:tabLst>
                <a:tab pos="444500" algn="l"/>
              </a:tabLst>
            </a:pPr>
            <a:r>
              <a:rPr lang="de-DE" sz="2200" dirty="0" smtClean="0">
                <a:solidFill>
                  <a:srgbClr val="000000"/>
                </a:solidFill>
              </a:rPr>
              <a:t>Ratsmandat: </a:t>
            </a:r>
            <a:r>
              <a:rPr lang="de-DE" sz="2200" dirty="0" smtClean="0">
                <a:solidFill>
                  <a:srgbClr val="000000"/>
                </a:solidFill>
                <a:sym typeface="Wingdings" panose="05000000000000000000" pitchFamily="2" charset="2"/>
              </a:rPr>
              <a:t>Abänderung des Beschlussentwurfes VI/8f, insb. „</a:t>
            </a:r>
            <a:r>
              <a:rPr lang="de-DE" sz="2200" b="1" i="1" dirty="0" smtClean="0">
                <a:solidFill>
                  <a:srgbClr val="000000"/>
                </a:solidFill>
                <a:sym typeface="Wingdings" panose="05000000000000000000" pitchFamily="2" charset="2"/>
              </a:rPr>
              <a:t>takes note of</a:t>
            </a:r>
            <a:r>
              <a:rPr lang="de-DE" sz="2200" dirty="0" smtClean="0">
                <a:solidFill>
                  <a:srgbClr val="000000"/>
                </a:solidFill>
                <a:sym typeface="Wingdings" panose="05000000000000000000" pitchFamily="2" charset="2"/>
              </a:rPr>
              <a:t>“ anstelle von „</a:t>
            </a:r>
            <a:r>
              <a:rPr lang="de-DE" sz="2200" b="1" i="1" dirty="0" smtClean="0">
                <a:solidFill>
                  <a:srgbClr val="000000"/>
                </a:solidFill>
                <a:sym typeface="Wingdings" panose="05000000000000000000" pitchFamily="2" charset="2"/>
              </a:rPr>
              <a:t>endorses</a:t>
            </a:r>
            <a:r>
              <a:rPr lang="de-DE" sz="2200" dirty="0" smtClean="0">
                <a:solidFill>
                  <a:srgbClr val="000000"/>
                </a:solidFill>
                <a:sym typeface="Wingdings" panose="05000000000000000000" pitchFamily="2" charset="2"/>
              </a:rPr>
              <a:t>“ (findings)</a:t>
            </a:r>
          </a:p>
          <a:p>
            <a:pPr marL="361950" lvl="0" indent="-361950">
              <a:spcBef>
                <a:spcPts val="0"/>
              </a:spcBef>
              <a:spcAft>
                <a:spcPts val="600"/>
              </a:spcAft>
              <a:buFont typeface="Wingdings" panose="05000000000000000000" pitchFamily="2" charset="2"/>
              <a:buChar char="à"/>
              <a:tabLst>
                <a:tab pos="444500" algn="l"/>
              </a:tabLst>
            </a:pPr>
            <a:endParaRPr lang="de-DE" sz="2200" dirty="0" smtClean="0">
              <a:solidFill>
                <a:srgbClr val="000000"/>
              </a:solidFill>
            </a:endParaRPr>
          </a:p>
          <a:p>
            <a:pPr marL="541338" lvl="0" indent="-541338">
              <a:spcBef>
                <a:spcPts val="0"/>
              </a:spcBef>
              <a:spcAft>
                <a:spcPts val="600"/>
              </a:spcAft>
              <a:tabLst>
                <a:tab pos="541338" algn="l"/>
                <a:tab pos="627063" algn="l"/>
              </a:tabLst>
            </a:pPr>
            <a:r>
              <a:rPr lang="de-DE" sz="2200" b="1" dirty="0" smtClean="0">
                <a:solidFill>
                  <a:srgbClr val="000000"/>
                </a:solidFill>
              </a:rPr>
              <a:t>-&gt; Beratungen auf der 6. VSK</a:t>
            </a:r>
            <a:r>
              <a:rPr lang="en-GB" sz="2200" dirty="0" smtClean="0">
                <a:solidFill>
                  <a:srgbClr val="000000"/>
                </a:solidFill>
              </a:rPr>
              <a:t>	</a:t>
            </a:r>
            <a:r>
              <a:rPr lang="de-DE" sz="2200" dirty="0" smtClean="0">
                <a:solidFill>
                  <a:srgbClr val="000000"/>
                </a:solidFill>
              </a:rPr>
              <a:t> </a:t>
            </a:r>
          </a:p>
          <a:p>
            <a:pPr marL="285750" lvl="0" indent="-285750">
              <a:spcBef>
                <a:spcPts val="0"/>
              </a:spcBef>
              <a:spcAft>
                <a:spcPts val="600"/>
              </a:spcAft>
              <a:buFont typeface="Arial" panose="020B0604020202020204" pitchFamily="34" charset="0"/>
              <a:buChar char="•"/>
            </a:pPr>
            <a:r>
              <a:rPr lang="de-DE" sz="2200" dirty="0" smtClean="0">
                <a:solidFill>
                  <a:srgbClr val="000000"/>
                </a:solidFill>
              </a:rPr>
              <a:t>Ausgangslage: 47 Vertragsparteien, EU nur 28 Stimmen</a:t>
            </a:r>
          </a:p>
          <a:p>
            <a:pPr marL="285750" lvl="0" indent="-285750">
              <a:spcBef>
                <a:spcPts val="0"/>
              </a:spcBef>
              <a:spcAft>
                <a:spcPts val="600"/>
              </a:spcAft>
              <a:buFont typeface="Arial" panose="020B0604020202020204" pitchFamily="34" charset="0"/>
              <a:buChar char="•"/>
            </a:pPr>
            <a:r>
              <a:rPr lang="de-DE" sz="2200" dirty="0" smtClean="0">
                <a:solidFill>
                  <a:srgbClr val="000000"/>
                </a:solidFill>
              </a:rPr>
              <a:t>EU+MS: Bindung an EU-Ratsmandat &lt;-&gt; harsche Kritik</a:t>
            </a:r>
          </a:p>
          <a:p>
            <a:pPr marL="285750" lvl="0" indent="-285750">
              <a:spcBef>
                <a:spcPts val="0"/>
              </a:spcBef>
              <a:spcAft>
                <a:spcPts val="600"/>
              </a:spcAft>
              <a:buFont typeface="Arial" panose="020B0604020202020204" pitchFamily="34" charset="0"/>
              <a:buChar char="•"/>
            </a:pPr>
            <a:r>
              <a:rPr lang="de-DE" sz="2200" u="sng" dirty="0" smtClean="0">
                <a:solidFill>
                  <a:srgbClr val="000000"/>
                </a:solidFill>
              </a:rPr>
              <a:t>Ergebnis:</a:t>
            </a:r>
            <a:r>
              <a:rPr lang="de-DE" sz="2200" dirty="0" smtClean="0">
                <a:solidFill>
                  <a:srgbClr val="000000"/>
                </a:solidFill>
              </a:rPr>
              <a:t> Vertagung </a:t>
            </a:r>
          </a:p>
          <a:p>
            <a:pPr marL="266700" lvl="0" indent="0">
              <a:spcBef>
                <a:spcPts val="0"/>
              </a:spcBef>
              <a:spcAft>
                <a:spcPts val="600"/>
              </a:spcAft>
              <a:tabLst>
                <a:tab pos="541338" algn="l"/>
                <a:tab pos="627063" algn="l"/>
              </a:tabLst>
            </a:pPr>
            <a:r>
              <a:rPr lang="de-DE" sz="2200" dirty="0" smtClean="0">
                <a:solidFill>
                  <a:srgbClr val="000000"/>
                </a:solidFill>
              </a:rPr>
              <a:t>EU-KOM: „</a:t>
            </a:r>
            <a:r>
              <a:rPr lang="en-US" sz="2200" i="1" dirty="0" smtClean="0">
                <a:solidFill>
                  <a:srgbClr val="000000"/>
                </a:solidFill>
              </a:rPr>
              <a:t>exploring ways and means to comply with the Convention in a way that is compatible with the fundamental principles of the Union legal order and with its system of judicial review”</a:t>
            </a:r>
            <a:r>
              <a:rPr lang="en-US" sz="1900" i="1" dirty="0" smtClean="0">
                <a:solidFill>
                  <a:srgbClr val="000000"/>
                </a:solidFill>
              </a:rPr>
              <a:t/>
            </a:r>
            <a:br>
              <a:rPr lang="en-US" sz="1900" i="1" dirty="0" smtClean="0">
                <a:solidFill>
                  <a:srgbClr val="000000"/>
                </a:solidFill>
              </a:rPr>
            </a:br>
            <a:endParaRPr lang="de-DE" sz="1900" i="1" dirty="0"/>
          </a:p>
        </p:txBody>
      </p:sp>
      <p:sp>
        <p:nvSpPr>
          <p:cNvPr id="6" name="Foliennummernplatzhalter 5"/>
          <p:cNvSpPr>
            <a:spLocks noGrp="1"/>
          </p:cNvSpPr>
          <p:nvPr>
            <p:ph type="sldNum" sz="quarter" idx="12"/>
          </p:nvPr>
        </p:nvSpPr>
        <p:spPr/>
        <p:txBody>
          <a:bodyPr/>
          <a:lstStyle/>
          <a:p>
            <a:pPr>
              <a:defRPr/>
            </a:pPr>
            <a:fld id="{E946F0A0-0554-478C-AE6D-203FC171DD4B}" type="slidenum">
              <a:rPr lang="de-DE" smtClean="0"/>
              <a:pPr>
                <a:defRPr/>
              </a:pPr>
              <a:t>35</a:t>
            </a:fld>
            <a:endParaRPr lang="de-DE" dirty="0"/>
          </a:p>
        </p:txBody>
      </p:sp>
    </p:spTree>
    <p:extLst>
      <p:ext uri="{BB962C8B-B14F-4D97-AF65-F5344CB8AC3E}">
        <p14:creationId xmlns:p14="http://schemas.microsoft.com/office/powerpoint/2010/main" val="1285688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1">
              <a:lumMod val="20000"/>
              <a:lumOff val="80000"/>
            </a:schemeClr>
          </a:solidFill>
        </p:spPr>
        <p:txBody>
          <a:bodyPr/>
          <a:lstStyle/>
          <a:p>
            <a:r>
              <a:rPr lang="de-DE" sz="2400" dirty="0"/>
              <a:t>III. Aktuelle Entwicklungen und Herausforderungen - EU</a:t>
            </a:r>
          </a:p>
        </p:txBody>
      </p:sp>
      <p:sp>
        <p:nvSpPr>
          <p:cNvPr id="3" name="Inhaltsplatzhalter 2"/>
          <p:cNvSpPr>
            <a:spLocks noGrp="1"/>
          </p:cNvSpPr>
          <p:nvPr>
            <p:ph idx="1"/>
          </p:nvPr>
        </p:nvSpPr>
        <p:spPr>
          <a:xfrm>
            <a:off x="251520" y="1606550"/>
            <a:ext cx="8784976" cy="5099050"/>
          </a:xfrm>
        </p:spPr>
        <p:txBody>
          <a:bodyPr/>
          <a:lstStyle/>
          <a:p>
            <a:pPr marL="541338" indent="-541338">
              <a:spcBef>
                <a:spcPts val="0"/>
              </a:spcBef>
              <a:spcAft>
                <a:spcPts val="600"/>
              </a:spcAft>
              <a:tabLst>
                <a:tab pos="541338" algn="l"/>
                <a:tab pos="627063" algn="l"/>
              </a:tabLst>
            </a:pPr>
            <a:r>
              <a:rPr lang="de-DE" sz="2200" b="1" dirty="0" smtClean="0"/>
              <a:t>Follow-Up:</a:t>
            </a:r>
          </a:p>
          <a:p>
            <a:pPr marL="266700" indent="-266700">
              <a:spcBef>
                <a:spcPts val="0"/>
              </a:spcBef>
              <a:spcAft>
                <a:spcPts val="600"/>
              </a:spcAft>
              <a:buFont typeface="Arial" panose="020B0604020202020204" pitchFamily="34" charset="0"/>
              <a:buChar char="•"/>
              <a:tabLst>
                <a:tab pos="627063" algn="l"/>
              </a:tabLst>
            </a:pPr>
            <a:r>
              <a:rPr lang="de-DE" sz="2200" dirty="0" smtClean="0"/>
              <a:t>EP: 2 Entschließungen November 2017 - </a:t>
            </a:r>
            <a:r>
              <a:rPr lang="de-DE" sz="2200" dirty="0" smtClean="0">
                <a:sym typeface="Wingdings" panose="05000000000000000000" pitchFamily="2" charset="2"/>
              </a:rPr>
              <a:t>Aufforderung an KOM zur Vorlage von Legislativakt (Mindeststandard Gerichtszugang; Novellierung Aarhus-VO)</a:t>
            </a:r>
          </a:p>
          <a:p>
            <a:pPr marL="266700" lvl="0" indent="-266700">
              <a:spcBef>
                <a:spcPts val="0"/>
              </a:spcBef>
              <a:spcAft>
                <a:spcPts val="600"/>
              </a:spcAft>
              <a:buFont typeface="Arial" panose="020B0604020202020204" pitchFamily="34" charset="0"/>
              <a:buChar char="•"/>
              <a:tabLst>
                <a:tab pos="541338" algn="l"/>
                <a:tab pos="627063" algn="l"/>
              </a:tabLst>
            </a:pPr>
            <a:r>
              <a:rPr lang="de-DE" sz="2200" dirty="0" smtClean="0">
                <a:solidFill>
                  <a:srgbClr val="000000"/>
                </a:solidFill>
              </a:rPr>
              <a:t>Roadmap </a:t>
            </a:r>
            <a:r>
              <a:rPr lang="de-DE" sz="2200" dirty="0">
                <a:solidFill>
                  <a:srgbClr val="000000"/>
                </a:solidFill>
              </a:rPr>
              <a:t>der EU </a:t>
            </a:r>
            <a:r>
              <a:rPr lang="de-DE" sz="2200" dirty="0" smtClean="0">
                <a:solidFill>
                  <a:srgbClr val="000000"/>
                </a:solidFill>
              </a:rPr>
              <a:t>KOM vom 8. Mai 2018 [Ref. Ares(2018)2432060]</a:t>
            </a:r>
            <a:endParaRPr lang="de-DE" sz="2200" dirty="0">
              <a:solidFill>
                <a:srgbClr val="000000"/>
              </a:solidFill>
            </a:endParaRPr>
          </a:p>
          <a:p>
            <a:pPr marL="0" lvl="0" indent="0">
              <a:spcBef>
                <a:spcPts val="0"/>
              </a:spcBef>
              <a:spcAft>
                <a:spcPts val="600"/>
              </a:spcAft>
              <a:tabLst>
                <a:tab pos="541338" algn="l"/>
                <a:tab pos="627063" algn="l"/>
              </a:tabLst>
            </a:pPr>
            <a:r>
              <a:rPr lang="de-DE" sz="2200" i="1" dirty="0" smtClean="0">
                <a:solidFill>
                  <a:srgbClr val="000000"/>
                </a:solidFill>
              </a:rPr>
              <a:t>	-&gt; ergebnisoffene Studie</a:t>
            </a:r>
          </a:p>
          <a:p>
            <a:pPr marL="0" lvl="0" indent="0">
              <a:spcBef>
                <a:spcPts val="0"/>
              </a:spcBef>
              <a:spcAft>
                <a:spcPts val="600"/>
              </a:spcAft>
              <a:tabLst>
                <a:tab pos="541338" algn="l"/>
                <a:tab pos="627063" algn="l"/>
              </a:tabLst>
            </a:pPr>
            <a:r>
              <a:rPr lang="de-DE" sz="2200" i="1" dirty="0">
                <a:solidFill>
                  <a:srgbClr val="000000"/>
                </a:solidFill>
              </a:rPr>
              <a:t>	</a:t>
            </a:r>
            <a:r>
              <a:rPr lang="de-DE" sz="2200" i="1" dirty="0" smtClean="0">
                <a:solidFill>
                  <a:srgbClr val="000000"/>
                </a:solidFill>
              </a:rPr>
              <a:t>-&gt; Public consultation	</a:t>
            </a:r>
          </a:p>
          <a:p>
            <a:pPr marL="0" lvl="0" indent="0">
              <a:spcBef>
                <a:spcPts val="0"/>
              </a:spcBef>
              <a:spcAft>
                <a:spcPts val="600"/>
              </a:spcAft>
              <a:tabLst>
                <a:tab pos="541338" algn="l"/>
                <a:tab pos="627063" algn="l"/>
              </a:tabLst>
            </a:pPr>
            <a:r>
              <a:rPr lang="de-DE" sz="2200" i="1" dirty="0">
                <a:solidFill>
                  <a:srgbClr val="000000"/>
                </a:solidFill>
              </a:rPr>
              <a:t>	</a:t>
            </a:r>
            <a:r>
              <a:rPr lang="de-DE" sz="2200" i="1" dirty="0" smtClean="0">
                <a:solidFill>
                  <a:srgbClr val="000000"/>
                </a:solidFill>
              </a:rPr>
              <a:t>-&gt; Nächste EU KOM soll dann entscheiden können</a:t>
            </a:r>
            <a:endParaRPr lang="de-DE" sz="2200" i="1" dirty="0">
              <a:solidFill>
                <a:srgbClr val="000000"/>
              </a:solidFill>
            </a:endParaRPr>
          </a:p>
          <a:p>
            <a:pPr lvl="0">
              <a:spcBef>
                <a:spcPts val="0"/>
              </a:spcBef>
              <a:spcAft>
                <a:spcPts val="600"/>
              </a:spcAft>
              <a:buFont typeface="Arial" panose="020B0604020202020204" pitchFamily="34" charset="0"/>
              <a:buChar char="•"/>
              <a:tabLst>
                <a:tab pos="541338" algn="l"/>
                <a:tab pos="627063" algn="l"/>
              </a:tabLst>
            </a:pPr>
            <a:r>
              <a:rPr lang="de-DE" sz="2200" dirty="0" smtClean="0">
                <a:solidFill>
                  <a:srgbClr val="000000"/>
                </a:solidFill>
              </a:rPr>
              <a:t>Evtl. Beschluss </a:t>
            </a:r>
            <a:r>
              <a:rPr lang="de-DE" sz="2200" dirty="0">
                <a:solidFill>
                  <a:srgbClr val="000000"/>
                </a:solidFill>
              </a:rPr>
              <a:t>des </a:t>
            </a:r>
            <a:r>
              <a:rPr lang="de-DE" sz="2200" dirty="0" smtClean="0">
                <a:solidFill>
                  <a:srgbClr val="000000"/>
                </a:solidFill>
              </a:rPr>
              <a:t>Rates nach Art. 241 AEUV</a:t>
            </a:r>
            <a:endParaRPr lang="de-DE" sz="2200" dirty="0">
              <a:solidFill>
                <a:srgbClr val="000000"/>
              </a:solidFill>
            </a:endParaRPr>
          </a:p>
          <a:p>
            <a:pPr lvl="0">
              <a:spcBef>
                <a:spcPts val="0"/>
              </a:spcBef>
              <a:spcAft>
                <a:spcPts val="600"/>
              </a:spcAft>
              <a:buFont typeface="Arial" panose="020B0604020202020204" pitchFamily="34" charset="0"/>
              <a:buChar char="•"/>
              <a:tabLst>
                <a:tab pos="541338" algn="l"/>
                <a:tab pos="627063" algn="l"/>
              </a:tabLst>
            </a:pPr>
            <a:r>
              <a:rPr lang="de-DE" sz="2200" u="sng" dirty="0" smtClean="0">
                <a:solidFill>
                  <a:srgbClr val="000000"/>
                </a:solidFill>
              </a:rPr>
              <a:t>Zeithorizont:</a:t>
            </a:r>
            <a:r>
              <a:rPr lang="de-DE" sz="2200" dirty="0" smtClean="0">
                <a:solidFill>
                  <a:srgbClr val="000000"/>
                </a:solidFill>
              </a:rPr>
              <a:t> </a:t>
            </a:r>
            <a:endParaRPr lang="de-DE" sz="2200" i="1" dirty="0" smtClean="0">
              <a:solidFill>
                <a:srgbClr val="000000"/>
              </a:solidFill>
            </a:endParaRPr>
          </a:p>
          <a:p>
            <a:pPr marL="0" lvl="0" indent="0">
              <a:spcBef>
                <a:spcPts val="0"/>
              </a:spcBef>
              <a:spcAft>
                <a:spcPts val="600"/>
              </a:spcAft>
              <a:tabLst>
                <a:tab pos="541338" algn="l"/>
                <a:tab pos="627063" algn="l"/>
              </a:tabLst>
            </a:pPr>
            <a:r>
              <a:rPr lang="de-DE" sz="2200" i="1" dirty="0">
                <a:solidFill>
                  <a:srgbClr val="000000"/>
                </a:solidFill>
              </a:rPr>
              <a:t>	</a:t>
            </a:r>
            <a:r>
              <a:rPr lang="de-DE" sz="2200" i="1" dirty="0" smtClean="0">
                <a:solidFill>
                  <a:srgbClr val="000000"/>
                </a:solidFill>
              </a:rPr>
              <a:t>-&gt; 2. Hälfte 2020: </a:t>
            </a:r>
            <a:r>
              <a:rPr lang="de-DE" sz="2200" i="1" dirty="0">
                <a:solidFill>
                  <a:srgbClr val="000000"/>
                </a:solidFill>
              </a:rPr>
              <a:t>Dt. EU-Ratspräsidentschaft </a:t>
            </a:r>
          </a:p>
          <a:p>
            <a:pPr marL="0" lvl="0" indent="0">
              <a:spcBef>
                <a:spcPts val="0"/>
              </a:spcBef>
              <a:spcAft>
                <a:spcPts val="600"/>
              </a:spcAft>
              <a:tabLst>
                <a:tab pos="541338" algn="l"/>
                <a:tab pos="627063" algn="l"/>
              </a:tabLst>
            </a:pPr>
            <a:r>
              <a:rPr lang="de-DE" sz="2200" i="1" dirty="0" smtClean="0">
                <a:solidFill>
                  <a:srgbClr val="000000"/>
                </a:solidFill>
              </a:rPr>
              <a:t>	-&gt; 2021: 7. VSK AK</a:t>
            </a:r>
            <a:endParaRPr lang="de-DE" sz="2200" i="1" dirty="0">
              <a:solidFill>
                <a:srgbClr val="000000"/>
              </a:solidFill>
            </a:endParaRPr>
          </a:p>
          <a:p>
            <a:pPr lvl="1" indent="-342900">
              <a:buFont typeface="Wingdings" panose="05000000000000000000" pitchFamily="2" charset="2"/>
              <a:buChar char="à"/>
              <a:tabLst>
                <a:tab pos="541338" algn="l"/>
                <a:tab pos="627063" algn="l"/>
              </a:tabLst>
            </a:pPr>
            <a:endParaRPr lang="de-DE" sz="2400" dirty="0" smtClean="0"/>
          </a:p>
        </p:txBody>
      </p:sp>
      <p:sp>
        <p:nvSpPr>
          <p:cNvPr id="6" name="Foliennummernplatzhalt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946F0A0-0554-478C-AE6D-203FC171DD4B}" type="slidenum">
              <a:rPr kumimoji="0" lang="de-DE" sz="14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de-DE" sz="1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787771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solidFill>
            <a:schemeClr val="accent1">
              <a:lumMod val="20000"/>
              <a:lumOff val="80000"/>
            </a:schemeClr>
          </a:solidFill>
        </p:spPr>
        <p:txBody>
          <a:bodyPr/>
          <a:lstStyle/>
          <a:p>
            <a:pPr eaLnBrk="1" hangingPunct="1">
              <a:defRPr/>
            </a:pPr>
            <a:r>
              <a:rPr lang="de-DE" altLang="de-DE" sz="3200" dirty="0" smtClean="0"/>
              <a:t>Vielen Dank für Ihre Aufmerksamkeit!</a:t>
            </a:r>
            <a:endParaRPr lang="en-GB" altLang="de-DE" sz="3200" dirty="0" smtClean="0"/>
          </a:p>
        </p:txBody>
      </p:sp>
      <p:sp>
        <p:nvSpPr>
          <p:cNvPr id="38915" name="Rectangle 3"/>
          <p:cNvSpPr>
            <a:spLocks noGrp="1" noChangeArrowheads="1"/>
          </p:cNvSpPr>
          <p:nvPr>
            <p:ph idx="1"/>
          </p:nvPr>
        </p:nvSpPr>
        <p:spPr/>
        <p:txBody>
          <a:bodyPr/>
          <a:lstStyle/>
          <a:p>
            <a:pPr eaLnBrk="1" hangingPunct="1">
              <a:buFont typeface="Wingdings" panose="05000000000000000000" pitchFamily="2" charset="2"/>
              <a:buNone/>
            </a:pPr>
            <a:endParaRPr lang="de-DE" altLang="de-DE" sz="2600" u="sng" dirty="0" smtClean="0"/>
          </a:p>
          <a:p>
            <a:pPr eaLnBrk="1" hangingPunct="1">
              <a:buFont typeface="Wingdings" panose="05000000000000000000" pitchFamily="2" charset="2"/>
              <a:buNone/>
            </a:pPr>
            <a:endParaRPr lang="de-DE" altLang="de-DE" sz="2600" u="sng" dirty="0" smtClean="0"/>
          </a:p>
          <a:p>
            <a:pPr eaLnBrk="1" hangingPunct="1">
              <a:buFont typeface="Wingdings" panose="05000000000000000000" pitchFamily="2" charset="2"/>
              <a:buNone/>
            </a:pPr>
            <a:endParaRPr lang="de-DE" altLang="de-DE" sz="2600" u="sng" dirty="0" smtClean="0"/>
          </a:p>
          <a:p>
            <a:pPr eaLnBrk="1" hangingPunct="1">
              <a:buFont typeface="Wingdings" panose="05000000000000000000" pitchFamily="2" charset="2"/>
              <a:buNone/>
            </a:pPr>
            <a:endParaRPr lang="de-DE" altLang="de-DE" sz="2600" u="sng" dirty="0" smtClean="0"/>
          </a:p>
          <a:p>
            <a:pPr eaLnBrk="1" hangingPunct="1">
              <a:buFont typeface="Wingdings" panose="05000000000000000000" pitchFamily="2" charset="2"/>
              <a:buNone/>
            </a:pPr>
            <a:r>
              <a:rPr lang="de-DE" altLang="de-DE" sz="2600" u="sng" dirty="0" smtClean="0"/>
              <a:t>Kontakt:</a:t>
            </a:r>
          </a:p>
          <a:p>
            <a:pPr eaLnBrk="1" hangingPunct="1">
              <a:buFont typeface="Wingdings" panose="05000000000000000000" pitchFamily="2" charset="2"/>
              <a:buNone/>
            </a:pPr>
            <a:endParaRPr lang="de-DE" altLang="de-DE" sz="2600" dirty="0" smtClean="0"/>
          </a:p>
          <a:p>
            <a:pPr eaLnBrk="1" hangingPunct="1">
              <a:buFont typeface="Wingdings" panose="05000000000000000000" pitchFamily="2" charset="2"/>
              <a:buNone/>
            </a:pPr>
            <a:r>
              <a:rPr lang="de-DE" altLang="de-DE" sz="2600" dirty="0" smtClean="0"/>
              <a:t>Matthias Sauer</a:t>
            </a:r>
          </a:p>
          <a:p>
            <a:pPr eaLnBrk="1" hangingPunct="1">
              <a:buFont typeface="Wingdings" panose="05000000000000000000" pitchFamily="2" charset="2"/>
              <a:buNone/>
            </a:pPr>
            <a:r>
              <a:rPr lang="de-DE" altLang="de-DE" sz="2600" dirty="0" smtClean="0"/>
              <a:t>Tel. 030 18 305 2253</a:t>
            </a:r>
          </a:p>
          <a:p>
            <a:pPr eaLnBrk="1" hangingPunct="1">
              <a:buFont typeface="Wingdings" panose="05000000000000000000" pitchFamily="2" charset="2"/>
              <a:buNone/>
            </a:pPr>
            <a:r>
              <a:rPr lang="de-DE" altLang="de-DE" sz="2600" u="sng" dirty="0" smtClean="0"/>
              <a:t>matthias.sauer@bmu.bund.de</a:t>
            </a:r>
          </a:p>
          <a:p>
            <a:pPr eaLnBrk="1" hangingPunct="1"/>
            <a:endParaRPr lang="en-GB" altLang="de-DE" dirty="0" smtClean="0"/>
          </a:p>
        </p:txBody>
      </p:sp>
      <p:sp>
        <p:nvSpPr>
          <p:cNvPr id="38916" name="Foliennummernplatzhalter 5"/>
          <p:cNvSpPr>
            <a:spLocks noGrp="1"/>
          </p:cNvSpPr>
          <p:nvPr>
            <p:ph type="sldNum" sz="quarter" idx="12"/>
          </p:nvPr>
        </p:nvSpPr>
        <p:spPr>
          <a:noFill/>
        </p:spPr>
        <p:txBody>
          <a:bodyPr/>
          <a:lstStyle>
            <a:lvl1pPr eaLnBrk="0" hangingPunct="0">
              <a:spcBef>
                <a:spcPct val="20000"/>
              </a:spcBef>
              <a:defRPr sz="2400">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sz="1600">
                <a:solidFill>
                  <a:schemeClr val="tx1"/>
                </a:solidFill>
                <a:latin typeface="Arial" panose="020B0604020202020204" pitchFamily="34" charset="0"/>
              </a:defRPr>
            </a:lvl4pPr>
            <a:lvl5pPr marL="2057400" indent="-228600" eaLnBrk="0" hangingPunct="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eaLnBrk="1" hangingPunct="1">
              <a:spcBef>
                <a:spcPct val="0"/>
              </a:spcBef>
            </a:pPr>
            <a:fld id="{98958F53-1AF8-49DB-BDEE-5C8A8E5FE926}" type="slidenum">
              <a:rPr lang="de-DE" altLang="de-DE" sz="2600">
                <a:solidFill>
                  <a:schemeClr val="bg1"/>
                </a:solidFill>
              </a:rPr>
              <a:pPr eaLnBrk="1" hangingPunct="1">
                <a:spcBef>
                  <a:spcPct val="0"/>
                </a:spcBef>
              </a:pPr>
              <a:t>37</a:t>
            </a:fld>
            <a:endParaRPr lang="de-DE" altLang="de-DE" sz="2600" dirty="0">
              <a:solidFill>
                <a:schemeClr val="bg1"/>
              </a:solidFill>
            </a:endParaRPr>
          </a:p>
        </p:txBody>
      </p:sp>
      <p:pic>
        <p:nvPicPr>
          <p:cNvPr id="389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4038" y="2276475"/>
            <a:ext cx="3241675" cy="226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6165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131840" y="234592"/>
            <a:ext cx="5613822" cy="1143000"/>
          </a:xfrm>
          <a:solidFill>
            <a:schemeClr val="accent1">
              <a:lumMod val="20000"/>
              <a:lumOff val="80000"/>
            </a:schemeClr>
          </a:solidFill>
        </p:spPr>
        <p:txBody>
          <a:bodyPr/>
          <a:lstStyle/>
          <a:p>
            <a:pPr>
              <a:defRPr/>
            </a:pPr>
            <a:r>
              <a:rPr lang="de-DE" sz="2400" dirty="0" smtClean="0"/>
              <a:t>I.	</a:t>
            </a:r>
            <a:r>
              <a:rPr lang="de-DE" sz="2400" dirty="0"/>
              <a:t>Völker- und EU-rechtlicher </a:t>
            </a:r>
            <a:r>
              <a:rPr lang="de-DE" sz="2400" dirty="0" smtClean="0"/>
              <a:t>Hintergrund </a:t>
            </a:r>
            <a:r>
              <a:rPr lang="de-DE" sz="2400" dirty="0"/>
              <a:t>(</a:t>
            </a:r>
            <a:r>
              <a:rPr lang="de-DE" sz="2400" dirty="0" smtClean="0"/>
              <a:t>2) </a:t>
            </a:r>
            <a:endParaRPr lang="de-DE" sz="2400" dirty="0"/>
          </a:p>
        </p:txBody>
      </p:sp>
      <p:sp>
        <p:nvSpPr>
          <p:cNvPr id="3" name="Inhaltsplatzhalter 2"/>
          <p:cNvSpPr>
            <a:spLocks noGrp="1"/>
          </p:cNvSpPr>
          <p:nvPr>
            <p:ph idx="1"/>
          </p:nvPr>
        </p:nvSpPr>
        <p:spPr>
          <a:xfrm>
            <a:off x="539552" y="1556792"/>
            <a:ext cx="8206110" cy="5301208"/>
          </a:xfrm>
        </p:spPr>
        <p:txBody>
          <a:bodyPr/>
          <a:lstStyle/>
          <a:p>
            <a:pPr>
              <a:spcBef>
                <a:spcPts val="600"/>
              </a:spcBef>
              <a:spcAft>
                <a:spcPts val="600"/>
              </a:spcAft>
              <a:buFont typeface="Arial" panose="020B0604020202020204" pitchFamily="34" charset="0"/>
              <a:buChar char="•"/>
              <a:defRPr/>
            </a:pPr>
            <a:r>
              <a:rPr lang="de-DE" sz="2000" b="1" dirty="0"/>
              <a:t>Traditioneller Ansatz des deutschen </a:t>
            </a:r>
            <a:r>
              <a:rPr lang="de-DE" sz="2000" b="1" dirty="0" smtClean="0"/>
              <a:t>Verwaltungsprozess-rechts</a:t>
            </a:r>
            <a:r>
              <a:rPr lang="de-DE" sz="2000" b="1" dirty="0"/>
              <a:t>: Rechtsbehelfe </a:t>
            </a:r>
            <a:r>
              <a:rPr lang="de-DE" sz="2000" b="1" dirty="0" smtClean="0"/>
              <a:t>bei Verletzung subjektiv-öffent-licher </a:t>
            </a:r>
            <a:r>
              <a:rPr lang="de-DE" sz="2000" b="1" dirty="0"/>
              <a:t>Rechte </a:t>
            </a:r>
            <a:r>
              <a:rPr lang="de-DE" sz="2000" b="1" dirty="0" smtClean="0"/>
              <a:t>eröffnet </a:t>
            </a:r>
            <a:r>
              <a:rPr lang="de-DE" sz="2000" b="1" dirty="0"/>
              <a:t>(§ 42 Abs. </a:t>
            </a:r>
            <a:r>
              <a:rPr lang="de-DE" sz="2000" b="1" dirty="0" smtClean="0"/>
              <a:t>2, § </a:t>
            </a:r>
            <a:r>
              <a:rPr lang="de-DE" sz="2000" b="1" dirty="0"/>
              <a:t>113 Abs. 1 VwGO) </a:t>
            </a:r>
            <a:endParaRPr lang="de-DE" sz="2000" b="1" dirty="0" smtClean="0"/>
          </a:p>
          <a:p>
            <a:pPr marL="0" indent="361950">
              <a:spcBef>
                <a:spcPts val="600"/>
              </a:spcBef>
              <a:spcAft>
                <a:spcPts val="600"/>
              </a:spcAft>
              <a:defRPr/>
            </a:pPr>
            <a:r>
              <a:rPr lang="de-DE" sz="2000" b="1" dirty="0" smtClean="0"/>
              <a:t>-&gt; Prinzip der </a:t>
            </a:r>
            <a:r>
              <a:rPr lang="de-DE" sz="2000" b="1" u="sng" dirty="0" smtClean="0"/>
              <a:t>Verletztenklage</a:t>
            </a:r>
          </a:p>
          <a:p>
            <a:pPr>
              <a:spcBef>
                <a:spcPts val="600"/>
              </a:spcBef>
              <a:spcAft>
                <a:spcPts val="600"/>
              </a:spcAft>
              <a:buFont typeface="Arial" panose="020B0604020202020204" pitchFamily="34" charset="0"/>
              <a:buChar char="•"/>
              <a:defRPr/>
            </a:pPr>
            <a:r>
              <a:rPr lang="de-DE" sz="2000" b="1" u="sng" dirty="0" smtClean="0"/>
              <a:t>Ausnahme</a:t>
            </a:r>
            <a:r>
              <a:rPr lang="de-DE" sz="2000" b="1" dirty="0" smtClean="0"/>
              <a:t>: Verbandsklage </a:t>
            </a:r>
            <a:r>
              <a:rPr lang="de-DE" sz="2000" b="1" dirty="0"/>
              <a:t>(zunächst im </a:t>
            </a:r>
            <a:r>
              <a:rPr lang="de-DE" sz="2000" b="1" dirty="0" smtClean="0"/>
              <a:t>NaturschutzR) </a:t>
            </a:r>
            <a:endParaRPr lang="de-DE" sz="2000" b="1" dirty="0"/>
          </a:p>
          <a:p>
            <a:pPr>
              <a:spcBef>
                <a:spcPts val="600"/>
              </a:spcBef>
              <a:spcAft>
                <a:spcPts val="600"/>
              </a:spcAft>
              <a:buFont typeface="Arial" panose="020B0604020202020204" pitchFamily="34" charset="0"/>
              <a:buChar char="•"/>
              <a:defRPr/>
            </a:pPr>
            <a:r>
              <a:rPr lang="de-DE" sz="2000" b="1" u="sng" dirty="0" smtClean="0"/>
              <a:t>In der EU</a:t>
            </a:r>
            <a:r>
              <a:rPr lang="de-DE" sz="2000" b="1" dirty="0" smtClean="0"/>
              <a:t> ist die </a:t>
            </a:r>
            <a:r>
              <a:rPr lang="de-DE" sz="2000" b="1" u="sng" dirty="0" smtClean="0"/>
              <a:t>Interessentenklage</a:t>
            </a:r>
            <a:r>
              <a:rPr lang="de-DE" sz="2000" b="1" dirty="0" smtClean="0"/>
              <a:t> der Regelfall</a:t>
            </a:r>
            <a:endParaRPr lang="de-DE" sz="2000" b="1" dirty="0"/>
          </a:p>
          <a:p>
            <a:pPr>
              <a:spcBef>
                <a:spcPts val="600"/>
              </a:spcBef>
              <a:spcAft>
                <a:spcPts val="600"/>
              </a:spcAft>
              <a:buFont typeface="Arial" panose="020B0604020202020204" pitchFamily="34" charset="0"/>
              <a:buChar char="•"/>
              <a:defRPr/>
            </a:pPr>
            <a:r>
              <a:rPr lang="de-DE" sz="2000" b="1" dirty="0" smtClean="0"/>
              <a:t>Veränderungsdruck </a:t>
            </a:r>
            <a:r>
              <a:rPr lang="de-DE" sz="2000" b="1" dirty="0"/>
              <a:t>durch die </a:t>
            </a:r>
            <a:r>
              <a:rPr lang="de-DE" sz="2000" b="1" u="sng" dirty="0"/>
              <a:t>UN ECE Aarhus-Konvention </a:t>
            </a:r>
            <a:r>
              <a:rPr lang="de-DE" sz="2000" b="1" dirty="0"/>
              <a:t>von 1998 (AK</a:t>
            </a:r>
            <a:r>
              <a:rPr lang="de-DE" sz="2000" b="1" dirty="0" smtClean="0"/>
              <a:t>) – Artikel </a:t>
            </a:r>
            <a:r>
              <a:rPr lang="de-DE" sz="2000" b="1" dirty="0"/>
              <a:t>9 Abs. 2 </a:t>
            </a:r>
            <a:r>
              <a:rPr lang="de-DE" sz="2000" b="1" dirty="0" smtClean="0"/>
              <a:t>und </a:t>
            </a:r>
            <a:r>
              <a:rPr lang="de-DE" sz="2000" b="1" dirty="0"/>
              <a:t>3 AK </a:t>
            </a:r>
          </a:p>
          <a:p>
            <a:pPr>
              <a:spcBef>
                <a:spcPts val="600"/>
              </a:spcBef>
              <a:spcAft>
                <a:spcPts val="600"/>
              </a:spcAft>
              <a:buFont typeface="Arial" panose="020B0604020202020204" pitchFamily="34" charset="0"/>
              <a:buChar char="•"/>
              <a:defRPr/>
            </a:pPr>
            <a:r>
              <a:rPr lang="de-DE" sz="2000" b="1" dirty="0" smtClean="0"/>
              <a:t>Aarhus-Konvention </a:t>
            </a:r>
            <a:r>
              <a:rPr lang="de-DE" sz="2000" b="1" dirty="0"/>
              <a:t>ist auch EU-Recht, das gegenüber dem Sekundärrecht vorrangig ist </a:t>
            </a:r>
            <a:endParaRPr lang="de-DE" sz="2000" b="1" dirty="0" smtClean="0"/>
          </a:p>
          <a:p>
            <a:pPr marL="0" indent="361950">
              <a:spcBef>
                <a:spcPts val="600"/>
              </a:spcBef>
              <a:spcAft>
                <a:spcPts val="600"/>
              </a:spcAft>
              <a:defRPr/>
            </a:pPr>
            <a:r>
              <a:rPr lang="de-DE" sz="2000" b="1" dirty="0" smtClean="0"/>
              <a:t>=&gt; Vertragsverletzungsverfahren durch </a:t>
            </a:r>
            <a:r>
              <a:rPr lang="de-DE" sz="2000" b="1" dirty="0"/>
              <a:t>EU KOM </a:t>
            </a:r>
            <a:r>
              <a:rPr lang="de-DE" sz="2000" b="1" dirty="0" smtClean="0"/>
              <a:t>möglich </a:t>
            </a:r>
          </a:p>
          <a:p>
            <a:pPr marL="0" indent="801688">
              <a:spcBef>
                <a:spcPts val="600"/>
              </a:spcBef>
              <a:spcAft>
                <a:spcPts val="600"/>
              </a:spcAft>
              <a:defRPr/>
            </a:pPr>
            <a:r>
              <a:rPr lang="de-DE" sz="2000" b="1" dirty="0" smtClean="0"/>
              <a:t>(gegen </a:t>
            </a:r>
            <a:r>
              <a:rPr lang="de-DE" sz="2000" b="1" dirty="0"/>
              <a:t>AT läuft bereits </a:t>
            </a:r>
            <a:r>
              <a:rPr lang="de-DE" sz="2000" b="1" dirty="0" smtClean="0"/>
              <a:t>Verfahren zu Art. 9 Abs. 3 AK)</a:t>
            </a:r>
            <a:endParaRPr lang="de-DE" sz="2000" b="1" dirty="0"/>
          </a:p>
          <a:p>
            <a:pPr marL="0" indent="0">
              <a:defRPr/>
            </a:pPr>
            <a:endParaRPr lang="de-DE" b="1" dirty="0" smtClean="0"/>
          </a:p>
          <a:p>
            <a:pPr marL="0" indent="0">
              <a:defRPr/>
            </a:pPr>
            <a:endParaRPr lang="de-DE" sz="800" b="1" dirty="0" smtClean="0"/>
          </a:p>
        </p:txBody>
      </p:sp>
      <p:sp>
        <p:nvSpPr>
          <p:cNvPr id="4" name="Foliennummernplatzhalter 3"/>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C107610D-6CE5-4054-A941-A841CE81064A}" type="slidenum">
              <a:rPr lang="de-DE" altLang="de-DE" sz="1400">
                <a:solidFill>
                  <a:srgbClr val="000000"/>
                </a:solidFill>
              </a:rPr>
              <a:pPr eaLnBrk="1" hangingPunct="1"/>
              <a:t>4</a:t>
            </a:fld>
            <a:endParaRPr lang="de-DE" altLang="de-DE" sz="1400" dirty="0">
              <a:solidFill>
                <a:srgbClr val="000000"/>
              </a:solidFill>
            </a:endParaRPr>
          </a:p>
        </p:txBody>
      </p:sp>
    </p:spTree>
    <p:extLst>
      <p:ext uri="{BB962C8B-B14F-4D97-AF65-F5344CB8AC3E}">
        <p14:creationId xmlns:p14="http://schemas.microsoft.com/office/powerpoint/2010/main" val="2297202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3491880" y="260648"/>
            <a:ext cx="5254625" cy="1143000"/>
          </a:xfrm>
          <a:solidFill>
            <a:schemeClr val="accent1">
              <a:lumMod val="20000"/>
              <a:lumOff val="80000"/>
            </a:schemeClr>
          </a:solidFill>
          <a:ln>
            <a:solidFill>
              <a:schemeClr val="accent1">
                <a:lumMod val="60000"/>
                <a:lumOff val="40000"/>
              </a:schemeClr>
            </a:solidFill>
          </a:ln>
        </p:spPr>
        <p:txBody>
          <a:bodyPr/>
          <a:lstStyle/>
          <a:p>
            <a:pPr eaLnBrk="1" hangingPunct="1">
              <a:defRPr/>
            </a:pPr>
            <a:r>
              <a:rPr lang="de-DE" altLang="de-DE" sz="2400" dirty="0" smtClean="0">
                <a:solidFill>
                  <a:srgbClr val="000000"/>
                </a:solidFill>
              </a:rPr>
              <a:t>I. </a:t>
            </a:r>
            <a:r>
              <a:rPr lang="de-DE" altLang="de-DE" sz="2400" dirty="0">
                <a:solidFill>
                  <a:srgbClr val="000000"/>
                </a:solidFill>
              </a:rPr>
              <a:t>Völker- und EU-rechtlicher </a:t>
            </a:r>
            <a:r>
              <a:rPr lang="de-DE" altLang="de-DE" sz="2400" dirty="0" smtClean="0">
                <a:solidFill>
                  <a:srgbClr val="000000"/>
                </a:solidFill>
              </a:rPr>
              <a:t>Hintergrund (3)</a:t>
            </a:r>
            <a:endParaRPr lang="en-GB" altLang="de-DE" sz="2400" dirty="0" smtClean="0"/>
          </a:p>
        </p:txBody>
      </p:sp>
      <p:sp>
        <p:nvSpPr>
          <p:cNvPr id="10243" name="Rectangle 3"/>
          <p:cNvSpPr>
            <a:spLocks noGrp="1" noChangeArrowheads="1"/>
          </p:cNvSpPr>
          <p:nvPr>
            <p:ph idx="1"/>
          </p:nvPr>
        </p:nvSpPr>
        <p:spPr>
          <a:xfrm>
            <a:off x="899591" y="1988840"/>
            <a:ext cx="7993583" cy="4259560"/>
          </a:xfrm>
        </p:spPr>
        <p:txBody>
          <a:bodyPr/>
          <a:lstStyle/>
          <a:p>
            <a:pPr eaLnBrk="1" hangingPunct="1">
              <a:lnSpc>
                <a:spcPct val="80000"/>
              </a:lnSpc>
              <a:buFont typeface="Wingdings" panose="05000000000000000000" pitchFamily="2" charset="2"/>
              <a:buNone/>
            </a:pPr>
            <a:endParaRPr lang="de-DE" altLang="de-DE" sz="1400" b="1" u="sng" dirty="0" smtClean="0"/>
          </a:p>
          <a:p>
            <a:pPr eaLnBrk="1" hangingPunct="1">
              <a:lnSpc>
                <a:spcPct val="80000"/>
              </a:lnSpc>
              <a:buFont typeface="Wingdings" panose="05000000000000000000" pitchFamily="2" charset="2"/>
              <a:buNone/>
            </a:pPr>
            <a:r>
              <a:rPr lang="de-DE" altLang="de-DE" sz="2000" b="1" u="sng" dirty="0" smtClean="0"/>
              <a:t>Umsetzung von </a:t>
            </a:r>
            <a:r>
              <a:rPr lang="en-GB" altLang="de-DE" sz="2000" b="1" u="sng" dirty="0" smtClean="0"/>
              <a:t>Artikel 9 Absatz 2 der Aarhus-Konvention </a:t>
            </a:r>
          </a:p>
          <a:p>
            <a:pPr eaLnBrk="1" hangingPunct="1">
              <a:lnSpc>
                <a:spcPct val="80000"/>
              </a:lnSpc>
              <a:buFont typeface="Wingdings" panose="05000000000000000000" pitchFamily="2" charset="2"/>
              <a:buNone/>
            </a:pPr>
            <a:endParaRPr lang="en-GB" altLang="de-DE" sz="2000" b="1" u="sng" dirty="0" smtClean="0"/>
          </a:p>
          <a:p>
            <a:pPr eaLnBrk="1" hangingPunct="1">
              <a:lnSpc>
                <a:spcPct val="80000"/>
              </a:lnSpc>
              <a:buFont typeface="Wingdings" panose="05000000000000000000" pitchFamily="2" charset="2"/>
              <a:buNone/>
            </a:pPr>
            <a:r>
              <a:rPr lang="de-DE" altLang="de-DE" sz="2000" b="1" dirty="0" smtClean="0"/>
              <a:t>auf der </a:t>
            </a:r>
            <a:r>
              <a:rPr lang="de-DE" altLang="de-DE" sz="2000" b="1" u="sng" dirty="0" smtClean="0"/>
              <a:t>EU-Ebene</a:t>
            </a:r>
            <a:r>
              <a:rPr lang="de-DE" altLang="de-DE" sz="2000" b="1" dirty="0" smtClean="0"/>
              <a:t> durch:</a:t>
            </a:r>
          </a:p>
          <a:p>
            <a:pPr eaLnBrk="1" hangingPunct="1">
              <a:lnSpc>
                <a:spcPct val="80000"/>
              </a:lnSpc>
              <a:buFontTx/>
              <a:buChar char="•"/>
            </a:pPr>
            <a:r>
              <a:rPr lang="de-DE" altLang="de-DE" sz="2000" b="1" dirty="0" smtClean="0"/>
              <a:t>Artikel 11 der UVP-Richtlinie der EU</a:t>
            </a:r>
          </a:p>
          <a:p>
            <a:pPr eaLnBrk="1" hangingPunct="1">
              <a:lnSpc>
                <a:spcPct val="80000"/>
              </a:lnSpc>
              <a:buFontTx/>
              <a:buChar char="•"/>
            </a:pPr>
            <a:r>
              <a:rPr lang="de-DE" altLang="de-DE" sz="2000" b="1" dirty="0" smtClean="0"/>
              <a:t>Artikel 25 der Industrieemissionsrichtlinie der EU</a:t>
            </a:r>
          </a:p>
          <a:p>
            <a:pPr eaLnBrk="1" hangingPunct="1">
              <a:lnSpc>
                <a:spcPct val="80000"/>
              </a:lnSpc>
              <a:buFont typeface="Wingdings" panose="05000000000000000000" pitchFamily="2" charset="2"/>
              <a:buNone/>
            </a:pPr>
            <a:endParaRPr lang="de-DE" altLang="de-DE" sz="2000" b="1" dirty="0" smtClean="0"/>
          </a:p>
          <a:p>
            <a:pPr eaLnBrk="1" hangingPunct="1">
              <a:lnSpc>
                <a:spcPct val="80000"/>
              </a:lnSpc>
              <a:buFont typeface="Wingdings" panose="05000000000000000000" pitchFamily="2" charset="2"/>
              <a:buNone/>
            </a:pPr>
            <a:r>
              <a:rPr lang="de-DE" altLang="de-DE" sz="2000" b="1" dirty="0" smtClean="0"/>
              <a:t>im </a:t>
            </a:r>
            <a:r>
              <a:rPr lang="de-DE" altLang="de-DE" sz="2000" b="1" u="sng" dirty="0" smtClean="0"/>
              <a:t>deutschen Recht</a:t>
            </a:r>
            <a:r>
              <a:rPr lang="de-DE" altLang="de-DE" sz="2000" b="1" dirty="0" smtClean="0"/>
              <a:t> durch:</a:t>
            </a:r>
          </a:p>
          <a:p>
            <a:pPr eaLnBrk="1" hangingPunct="1">
              <a:lnSpc>
                <a:spcPct val="80000"/>
              </a:lnSpc>
              <a:buFontTx/>
              <a:buChar char="•"/>
            </a:pPr>
            <a:r>
              <a:rPr lang="de-DE" altLang="de-DE" sz="2000" b="1" dirty="0" smtClean="0"/>
              <a:t>Verwaltungsgerichtsordnung (VwGO)</a:t>
            </a:r>
          </a:p>
          <a:p>
            <a:pPr eaLnBrk="1" hangingPunct="1">
              <a:lnSpc>
                <a:spcPct val="80000"/>
              </a:lnSpc>
              <a:buFontTx/>
              <a:buChar char="•"/>
            </a:pPr>
            <a:r>
              <a:rPr lang="de-DE" altLang="de-DE" sz="2000" b="1" dirty="0" smtClean="0"/>
              <a:t>Umwelt-Rechtsbehelfsgesetz (UmwRG)</a:t>
            </a:r>
          </a:p>
          <a:p>
            <a:pPr eaLnBrk="1" hangingPunct="1">
              <a:lnSpc>
                <a:spcPct val="80000"/>
              </a:lnSpc>
              <a:buFont typeface="Wingdings" panose="05000000000000000000" pitchFamily="2" charset="2"/>
              <a:buNone/>
            </a:pPr>
            <a:endParaRPr lang="en-GB" altLang="de-DE" sz="2000" b="1" u="sng" dirty="0" smtClean="0"/>
          </a:p>
          <a:p>
            <a:pPr eaLnBrk="1" hangingPunct="1">
              <a:lnSpc>
                <a:spcPct val="80000"/>
              </a:lnSpc>
              <a:buFont typeface="Wingdings" panose="05000000000000000000" pitchFamily="2" charset="2"/>
              <a:buNone/>
            </a:pPr>
            <a:endParaRPr lang="en-GB" altLang="de-DE" sz="2000" b="1" u="sng" dirty="0" smtClean="0"/>
          </a:p>
          <a:p>
            <a:pPr eaLnBrk="1" hangingPunct="1">
              <a:lnSpc>
                <a:spcPct val="80000"/>
              </a:lnSpc>
              <a:buFont typeface="Wingdings" panose="05000000000000000000" pitchFamily="2" charset="2"/>
              <a:buNone/>
            </a:pPr>
            <a:endParaRPr lang="en-GB" altLang="de-DE" sz="1600" b="1" dirty="0" smtClean="0"/>
          </a:p>
        </p:txBody>
      </p:sp>
      <p:sp>
        <p:nvSpPr>
          <p:cNvPr id="3" name="Foliennummernplatzhalter 2"/>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35A3835E-42E8-4CE4-BECC-3A50B4A46A62}" type="slidenum">
              <a:rPr lang="de-DE" altLang="de-DE" sz="1400">
                <a:solidFill>
                  <a:srgbClr val="000000"/>
                </a:solidFill>
              </a:rPr>
              <a:pPr eaLnBrk="1" hangingPunct="1"/>
              <a:t>5</a:t>
            </a:fld>
            <a:endParaRPr lang="de-DE" altLang="de-DE" sz="1400" dirty="0">
              <a:solidFill>
                <a:srgbClr val="000000"/>
              </a:solidFill>
            </a:endParaRPr>
          </a:p>
        </p:txBody>
      </p:sp>
    </p:spTree>
    <p:extLst>
      <p:ext uri="{BB962C8B-B14F-4D97-AF65-F5344CB8AC3E}">
        <p14:creationId xmlns:p14="http://schemas.microsoft.com/office/powerpoint/2010/main" val="1416606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3203575" y="404813"/>
            <a:ext cx="5254625" cy="1143000"/>
          </a:xfrm>
          <a:solidFill>
            <a:schemeClr val="accent1">
              <a:lumMod val="20000"/>
              <a:lumOff val="80000"/>
            </a:schemeClr>
          </a:solidFill>
        </p:spPr>
        <p:txBody>
          <a:bodyPr/>
          <a:lstStyle/>
          <a:p>
            <a:pPr eaLnBrk="1" hangingPunct="1">
              <a:defRPr/>
            </a:pPr>
            <a:r>
              <a:rPr lang="de-DE" altLang="de-DE" sz="2400" dirty="0" smtClean="0">
                <a:solidFill>
                  <a:srgbClr val="000000"/>
                </a:solidFill>
              </a:rPr>
              <a:t>I</a:t>
            </a:r>
            <a:r>
              <a:rPr lang="de-DE" altLang="de-DE" sz="2400" dirty="0">
                <a:solidFill>
                  <a:srgbClr val="000000"/>
                </a:solidFill>
              </a:rPr>
              <a:t>. Völker- und EU-rechtlicher </a:t>
            </a:r>
            <a:r>
              <a:rPr lang="de-DE" altLang="de-DE" sz="2400" dirty="0" smtClean="0">
                <a:solidFill>
                  <a:srgbClr val="000000"/>
                </a:solidFill>
              </a:rPr>
              <a:t>Hintergrund (4) </a:t>
            </a:r>
            <a:endParaRPr lang="en-GB" altLang="de-DE" sz="2400" dirty="0" smtClean="0"/>
          </a:p>
        </p:txBody>
      </p:sp>
      <p:sp>
        <p:nvSpPr>
          <p:cNvPr id="15363" name="Rectangle 3"/>
          <p:cNvSpPr>
            <a:spLocks noGrp="1" noChangeArrowheads="1"/>
          </p:cNvSpPr>
          <p:nvPr>
            <p:ph idx="1"/>
          </p:nvPr>
        </p:nvSpPr>
        <p:spPr>
          <a:xfrm>
            <a:off x="323528" y="1700213"/>
            <a:ext cx="8568952" cy="5113337"/>
          </a:xfrm>
        </p:spPr>
        <p:txBody>
          <a:bodyPr/>
          <a:lstStyle/>
          <a:p>
            <a:pPr eaLnBrk="1" hangingPunct="1">
              <a:spcBef>
                <a:spcPts val="0"/>
              </a:spcBef>
              <a:spcAft>
                <a:spcPts val="0"/>
              </a:spcAft>
              <a:buFont typeface="Wingdings" pitchFamily="2" charset="2"/>
              <a:buNone/>
              <a:defRPr/>
            </a:pPr>
            <a:r>
              <a:rPr lang="en-GB" altLang="de-DE" sz="2000" b="1" u="sng" dirty="0" smtClean="0"/>
              <a:t>Umsetzung von Artikel 9 Absatz 3 der Aarhus-Konvention </a:t>
            </a:r>
          </a:p>
          <a:p>
            <a:pPr eaLnBrk="1" hangingPunct="1">
              <a:spcBef>
                <a:spcPts val="0"/>
              </a:spcBef>
              <a:spcAft>
                <a:spcPts val="400"/>
              </a:spcAft>
              <a:buFont typeface="Wingdings" pitchFamily="2" charset="2"/>
              <a:buNone/>
              <a:defRPr/>
            </a:pPr>
            <a:r>
              <a:rPr lang="de-DE" altLang="de-DE" sz="2000" b="1" dirty="0" smtClean="0"/>
              <a:t>auf der </a:t>
            </a:r>
            <a:r>
              <a:rPr lang="de-DE" altLang="de-DE" sz="2000" b="1" u="sng" dirty="0" smtClean="0"/>
              <a:t>EU-Ebene </a:t>
            </a:r>
            <a:r>
              <a:rPr lang="de-DE" altLang="de-DE" sz="2000" b="1" dirty="0" smtClean="0"/>
              <a:t>durch:</a:t>
            </a:r>
          </a:p>
          <a:p>
            <a:pPr eaLnBrk="1" hangingPunct="1">
              <a:spcBef>
                <a:spcPts val="0"/>
              </a:spcBef>
              <a:spcAft>
                <a:spcPts val="400"/>
              </a:spcAft>
              <a:buFont typeface="Arial" charset="0"/>
              <a:buChar char="•"/>
              <a:defRPr/>
            </a:pPr>
            <a:r>
              <a:rPr lang="de-DE" altLang="de-DE" sz="2000" b="1" dirty="0"/>
              <a:t>Titel IV der Aarhus-Verordnung (EG) Nr. </a:t>
            </a:r>
            <a:r>
              <a:rPr lang="de-DE" altLang="de-DE" sz="2000" b="1" dirty="0" smtClean="0"/>
              <a:t>1367/2006 [für EU-Organe]</a:t>
            </a:r>
          </a:p>
          <a:p>
            <a:pPr eaLnBrk="1" hangingPunct="1">
              <a:spcBef>
                <a:spcPts val="0"/>
              </a:spcBef>
              <a:spcAft>
                <a:spcPts val="400"/>
              </a:spcAft>
              <a:buFont typeface="Arial" charset="0"/>
              <a:buChar char="•"/>
              <a:defRPr/>
            </a:pPr>
            <a:r>
              <a:rPr lang="de-DE" altLang="de-DE" sz="2000" b="1" dirty="0" smtClean="0"/>
              <a:t>Umwelthaftungsrichtlinie 2004/35/EG</a:t>
            </a:r>
          </a:p>
          <a:p>
            <a:pPr eaLnBrk="1" hangingPunct="1">
              <a:spcBef>
                <a:spcPts val="0"/>
              </a:spcBef>
              <a:spcAft>
                <a:spcPts val="400"/>
              </a:spcAft>
              <a:buFont typeface="Arial" charset="0"/>
              <a:buChar char="•"/>
              <a:defRPr/>
            </a:pPr>
            <a:r>
              <a:rPr lang="de-DE" altLang="de-DE" sz="2000" b="1" dirty="0" smtClean="0"/>
              <a:t>Art. 23 Seveso III-RL (teilweise) </a:t>
            </a:r>
          </a:p>
          <a:p>
            <a:pPr marL="0" indent="0" eaLnBrk="1" hangingPunct="1">
              <a:spcBef>
                <a:spcPts val="0"/>
              </a:spcBef>
              <a:spcAft>
                <a:spcPts val="400"/>
              </a:spcAft>
              <a:defRPr/>
            </a:pPr>
            <a:r>
              <a:rPr lang="de-DE" altLang="de-DE" sz="2000" b="1" dirty="0" smtClean="0">
                <a:solidFill>
                  <a:srgbClr val="000000"/>
                </a:solidFill>
              </a:rPr>
              <a:t>=&gt; Umfassende Umsetzung bislang </a:t>
            </a:r>
            <a:r>
              <a:rPr lang="de-DE" altLang="de-DE" sz="2000" b="1" dirty="0" smtClean="0">
                <a:solidFill>
                  <a:srgbClr val="FF0000"/>
                </a:solidFill>
              </a:rPr>
              <a:t>(-)</a:t>
            </a:r>
          </a:p>
          <a:p>
            <a:pPr eaLnBrk="1" hangingPunct="1">
              <a:spcBef>
                <a:spcPts val="0"/>
              </a:spcBef>
              <a:spcAft>
                <a:spcPts val="400"/>
              </a:spcAft>
              <a:defRPr/>
            </a:pPr>
            <a:r>
              <a:rPr lang="de-DE" altLang="de-DE" sz="2000" b="1" dirty="0" smtClean="0">
                <a:solidFill>
                  <a:srgbClr val="000000"/>
                </a:solidFill>
              </a:rPr>
              <a:t>-&gt;  Vorschlag </a:t>
            </a:r>
            <a:r>
              <a:rPr lang="de-DE" altLang="de-DE" sz="2000" b="1" dirty="0">
                <a:solidFill>
                  <a:srgbClr val="000000"/>
                </a:solidFill>
              </a:rPr>
              <a:t>2003: 2014 iR </a:t>
            </a:r>
            <a:r>
              <a:rPr lang="de-DE" altLang="de-DE" sz="2000" b="1" dirty="0" smtClean="0">
                <a:solidFill>
                  <a:srgbClr val="000000"/>
                </a:solidFill>
              </a:rPr>
              <a:t>des REFIT-Programms </a:t>
            </a:r>
            <a:r>
              <a:rPr lang="de-DE" altLang="de-DE" sz="2000" b="1" dirty="0">
                <a:solidFill>
                  <a:srgbClr val="000000"/>
                </a:solidFill>
              </a:rPr>
              <a:t>zurückgezogen</a:t>
            </a:r>
          </a:p>
          <a:p>
            <a:pPr marL="0" lvl="0" indent="0">
              <a:spcBef>
                <a:spcPts val="0"/>
              </a:spcBef>
              <a:spcAft>
                <a:spcPts val="400"/>
              </a:spcAft>
              <a:defRPr/>
            </a:pPr>
            <a:r>
              <a:rPr lang="de-DE" altLang="de-DE" sz="2000" b="1" dirty="0">
                <a:solidFill>
                  <a:srgbClr val="000000"/>
                </a:solidFill>
              </a:rPr>
              <a:t>Im </a:t>
            </a:r>
            <a:r>
              <a:rPr lang="de-DE" altLang="de-DE" sz="2000" b="1" u="sng" dirty="0">
                <a:solidFill>
                  <a:srgbClr val="000000"/>
                </a:solidFill>
              </a:rPr>
              <a:t>deutschen Recht</a:t>
            </a:r>
            <a:r>
              <a:rPr lang="de-DE" altLang="de-DE" sz="2000" b="1" dirty="0">
                <a:solidFill>
                  <a:srgbClr val="000000"/>
                </a:solidFill>
              </a:rPr>
              <a:t> </a:t>
            </a:r>
            <a:r>
              <a:rPr lang="de-DE" altLang="de-DE" sz="2000" b="1" dirty="0" smtClean="0">
                <a:solidFill>
                  <a:srgbClr val="000000"/>
                </a:solidFill>
              </a:rPr>
              <a:t>durch:</a:t>
            </a:r>
            <a:endParaRPr lang="de-DE" altLang="de-DE" sz="2000" b="1" dirty="0">
              <a:solidFill>
                <a:srgbClr val="000000"/>
              </a:solidFill>
            </a:endParaRPr>
          </a:p>
          <a:p>
            <a:pPr lvl="0">
              <a:spcBef>
                <a:spcPts val="0"/>
              </a:spcBef>
              <a:spcAft>
                <a:spcPts val="400"/>
              </a:spcAft>
              <a:buFont typeface="Arial" charset="0"/>
              <a:buChar char="•"/>
              <a:defRPr/>
            </a:pPr>
            <a:r>
              <a:rPr lang="de-DE" altLang="de-DE" sz="2000" b="1" dirty="0">
                <a:solidFill>
                  <a:srgbClr val="000000"/>
                </a:solidFill>
              </a:rPr>
              <a:t>Zivilrecht</a:t>
            </a:r>
          </a:p>
          <a:p>
            <a:pPr lvl="0">
              <a:spcBef>
                <a:spcPts val="0"/>
              </a:spcBef>
              <a:spcAft>
                <a:spcPts val="400"/>
              </a:spcAft>
              <a:buFont typeface="Arial" charset="0"/>
              <a:buChar char="•"/>
              <a:defRPr/>
            </a:pPr>
            <a:r>
              <a:rPr lang="de-DE" altLang="de-DE" sz="2000" b="1" dirty="0">
                <a:solidFill>
                  <a:srgbClr val="000000"/>
                </a:solidFill>
              </a:rPr>
              <a:t>Strafrecht</a:t>
            </a:r>
          </a:p>
          <a:p>
            <a:pPr lvl="0">
              <a:spcBef>
                <a:spcPts val="0"/>
              </a:spcBef>
              <a:spcAft>
                <a:spcPts val="400"/>
              </a:spcAft>
              <a:buFont typeface="Arial" charset="0"/>
              <a:buChar char="•"/>
              <a:defRPr/>
            </a:pPr>
            <a:r>
              <a:rPr lang="de-DE" altLang="de-DE" sz="2000" b="1" dirty="0">
                <a:solidFill>
                  <a:srgbClr val="000000"/>
                </a:solidFill>
              </a:rPr>
              <a:t>Umwelt-Rechtsbehelfsgesetz iVm Umweltschadensgesetz</a:t>
            </a:r>
          </a:p>
          <a:p>
            <a:pPr lvl="0">
              <a:spcBef>
                <a:spcPts val="0"/>
              </a:spcBef>
              <a:spcAft>
                <a:spcPts val="400"/>
              </a:spcAft>
              <a:buFont typeface="Arial" charset="0"/>
              <a:buChar char="•"/>
              <a:defRPr/>
            </a:pPr>
            <a:r>
              <a:rPr lang="de-DE" altLang="de-DE" sz="2000" b="1" dirty="0">
                <a:solidFill>
                  <a:srgbClr val="000000"/>
                </a:solidFill>
              </a:rPr>
              <a:t>Bundesnaturschutzgesetz</a:t>
            </a:r>
          </a:p>
          <a:p>
            <a:pPr lvl="0">
              <a:spcBef>
                <a:spcPts val="0"/>
              </a:spcBef>
              <a:spcAft>
                <a:spcPts val="400"/>
              </a:spcAft>
              <a:buFont typeface="Arial" charset="0"/>
              <a:buChar char="•"/>
              <a:defRPr/>
            </a:pPr>
            <a:r>
              <a:rPr lang="de-DE" altLang="de-DE" sz="2000" b="1" dirty="0">
                <a:solidFill>
                  <a:srgbClr val="000000"/>
                </a:solidFill>
              </a:rPr>
              <a:t>§ 42 Abs. 2 </a:t>
            </a:r>
            <a:r>
              <a:rPr lang="de-DE" altLang="de-DE" sz="2000" b="1" dirty="0" smtClean="0">
                <a:solidFill>
                  <a:srgbClr val="000000"/>
                </a:solidFill>
              </a:rPr>
              <a:t>VwGO </a:t>
            </a:r>
            <a:r>
              <a:rPr lang="de-DE" altLang="de-DE" sz="2000" b="1" dirty="0">
                <a:solidFill>
                  <a:srgbClr val="000000"/>
                </a:solidFill>
              </a:rPr>
              <a:t>für Privatpersonen</a:t>
            </a:r>
          </a:p>
          <a:p>
            <a:pPr lvl="0">
              <a:spcBef>
                <a:spcPts val="0"/>
              </a:spcBef>
              <a:spcAft>
                <a:spcPts val="400"/>
              </a:spcAft>
              <a:buFont typeface="Arial" charset="0"/>
              <a:buChar char="•"/>
              <a:defRPr/>
            </a:pPr>
            <a:r>
              <a:rPr lang="de-DE" altLang="de-DE" sz="2000" b="1" dirty="0" smtClean="0">
                <a:solidFill>
                  <a:srgbClr val="FF0000"/>
                </a:solidFill>
              </a:rPr>
              <a:t>Novelle 2017 zum UmwRG</a:t>
            </a:r>
            <a:endParaRPr lang="de-DE" altLang="de-DE" sz="2000" b="1" dirty="0">
              <a:solidFill>
                <a:srgbClr val="FF0000"/>
              </a:solidFill>
            </a:endParaRPr>
          </a:p>
          <a:p>
            <a:pPr eaLnBrk="1" hangingPunct="1">
              <a:lnSpc>
                <a:spcPct val="80000"/>
              </a:lnSpc>
              <a:spcBef>
                <a:spcPts val="0"/>
              </a:spcBef>
              <a:spcAft>
                <a:spcPts val="600"/>
              </a:spcAft>
              <a:defRPr/>
            </a:pPr>
            <a:r>
              <a:rPr lang="de-DE" altLang="de-DE" b="1" dirty="0">
                <a:solidFill>
                  <a:srgbClr val="000000"/>
                </a:solidFill>
              </a:rPr>
              <a:t>	</a:t>
            </a:r>
            <a:endParaRPr lang="en-GB" altLang="de-DE" sz="1600" b="1" dirty="0">
              <a:solidFill>
                <a:srgbClr val="000000"/>
              </a:solidFill>
            </a:endParaRPr>
          </a:p>
          <a:p>
            <a:pPr marL="0" indent="0" eaLnBrk="1" hangingPunct="1">
              <a:lnSpc>
                <a:spcPct val="80000"/>
              </a:lnSpc>
              <a:defRPr/>
            </a:pPr>
            <a:endParaRPr lang="de-DE" altLang="de-DE" b="1" dirty="0">
              <a:solidFill>
                <a:srgbClr val="000000"/>
              </a:solidFill>
            </a:endParaRPr>
          </a:p>
        </p:txBody>
      </p:sp>
      <p:sp>
        <p:nvSpPr>
          <p:cNvPr id="3" name="Foliennummernplatzhalter 2"/>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22D6656A-0295-4B37-9206-DE7AAF0B079B}" type="slidenum">
              <a:rPr lang="de-DE" altLang="de-DE" sz="1400">
                <a:solidFill>
                  <a:srgbClr val="000000"/>
                </a:solidFill>
              </a:rPr>
              <a:pPr eaLnBrk="1" hangingPunct="1"/>
              <a:t>6</a:t>
            </a:fld>
            <a:endParaRPr lang="de-DE" altLang="de-DE" sz="1400" dirty="0">
              <a:solidFill>
                <a:srgbClr val="000000"/>
              </a:solidFill>
            </a:endParaRPr>
          </a:p>
        </p:txBody>
      </p:sp>
    </p:spTree>
    <p:extLst>
      <p:ext uri="{BB962C8B-B14F-4D97-AF65-F5344CB8AC3E}">
        <p14:creationId xmlns:p14="http://schemas.microsoft.com/office/powerpoint/2010/main" val="137531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a:xfrm>
            <a:off x="3203575" y="404813"/>
            <a:ext cx="5254625" cy="1143000"/>
          </a:xfrm>
          <a:solidFill>
            <a:schemeClr val="accent1">
              <a:lumMod val="20000"/>
              <a:lumOff val="80000"/>
            </a:schemeClr>
          </a:solidFill>
        </p:spPr>
        <p:txBody>
          <a:bodyPr/>
          <a:lstStyle/>
          <a:p>
            <a:pPr eaLnBrk="1" hangingPunct="1">
              <a:defRPr/>
            </a:pPr>
            <a:r>
              <a:rPr lang="de-DE" altLang="de-DE" sz="2400" dirty="0" smtClean="0">
                <a:solidFill>
                  <a:srgbClr val="000000"/>
                </a:solidFill>
              </a:rPr>
              <a:t>I</a:t>
            </a:r>
            <a:r>
              <a:rPr lang="de-DE" altLang="de-DE" sz="2400" dirty="0">
                <a:solidFill>
                  <a:srgbClr val="000000"/>
                </a:solidFill>
              </a:rPr>
              <a:t>. Völker- und EU-rechtlicher </a:t>
            </a:r>
            <a:r>
              <a:rPr lang="de-DE" altLang="de-DE" sz="2400" dirty="0" smtClean="0">
                <a:solidFill>
                  <a:srgbClr val="000000"/>
                </a:solidFill>
              </a:rPr>
              <a:t>Hintergrund (5) </a:t>
            </a:r>
            <a:endParaRPr lang="en-GB" altLang="de-DE" sz="2400" dirty="0" smtClean="0"/>
          </a:p>
        </p:txBody>
      </p:sp>
      <p:sp>
        <p:nvSpPr>
          <p:cNvPr id="15363" name="Rectangle 3"/>
          <p:cNvSpPr>
            <a:spLocks noGrp="1" noChangeArrowheads="1"/>
          </p:cNvSpPr>
          <p:nvPr>
            <p:ph idx="1"/>
          </p:nvPr>
        </p:nvSpPr>
        <p:spPr>
          <a:xfrm>
            <a:off x="107950" y="1700213"/>
            <a:ext cx="8928100" cy="5113337"/>
          </a:xfrm>
        </p:spPr>
        <p:txBody>
          <a:bodyPr/>
          <a:lstStyle/>
          <a:p>
            <a:pPr eaLnBrk="1" hangingPunct="1">
              <a:lnSpc>
                <a:spcPct val="80000"/>
              </a:lnSpc>
              <a:buFont typeface="Wingdings" pitchFamily="2" charset="2"/>
              <a:buNone/>
              <a:defRPr/>
            </a:pPr>
            <a:endParaRPr lang="en-GB" altLang="de-DE" b="1" u="sng" dirty="0" smtClean="0"/>
          </a:p>
          <a:p>
            <a:pPr eaLnBrk="1" hangingPunct="1">
              <a:spcBef>
                <a:spcPts val="0"/>
              </a:spcBef>
              <a:spcAft>
                <a:spcPts val="600"/>
              </a:spcAft>
              <a:buFont typeface="Wingdings" pitchFamily="2" charset="2"/>
              <a:buNone/>
              <a:defRPr/>
            </a:pPr>
            <a:r>
              <a:rPr lang="en-GB" altLang="de-DE" sz="2200" b="1" u="sng" dirty="0" smtClean="0"/>
              <a:t>Rechtspolitische Folge:</a:t>
            </a:r>
          </a:p>
          <a:p>
            <a:pPr eaLnBrk="1" hangingPunct="1">
              <a:spcBef>
                <a:spcPts val="0"/>
              </a:spcBef>
              <a:spcAft>
                <a:spcPts val="600"/>
              </a:spcAft>
              <a:buFont typeface="Wingdings" pitchFamily="2" charset="2"/>
              <a:buNone/>
              <a:defRPr/>
            </a:pPr>
            <a:endParaRPr lang="en-GB" altLang="de-DE" sz="2200" b="1" u="sng" dirty="0"/>
          </a:p>
          <a:p>
            <a:pPr marL="449263" indent="-449263" eaLnBrk="1" hangingPunct="1">
              <a:spcBef>
                <a:spcPts val="0"/>
              </a:spcBef>
              <a:spcAft>
                <a:spcPts val="600"/>
              </a:spcAft>
              <a:buFont typeface="Symbol" panose="05050102010706020507" pitchFamily="18" charset="2"/>
              <a:buChar char="Þ"/>
              <a:defRPr/>
            </a:pPr>
            <a:r>
              <a:rPr lang="en-GB" altLang="de-DE" sz="2200" b="1" dirty="0" smtClean="0"/>
              <a:t>Mangels abschließender Regelungen auf EU-Ebene wird Veränderung vielfach nicht durch politische Entscheidungsträger auf der EU- oder der nationalen Ebene ausgelöst</a:t>
            </a:r>
          </a:p>
          <a:p>
            <a:pPr marL="0" indent="0" eaLnBrk="1" hangingPunct="1">
              <a:spcBef>
                <a:spcPts val="0"/>
              </a:spcBef>
              <a:spcAft>
                <a:spcPts val="600"/>
              </a:spcAft>
              <a:defRPr/>
            </a:pPr>
            <a:endParaRPr lang="en-GB" altLang="de-DE" sz="2200" b="1" dirty="0" smtClean="0">
              <a:solidFill>
                <a:srgbClr val="000000"/>
              </a:solidFill>
            </a:endParaRPr>
          </a:p>
          <a:p>
            <a:pPr marL="449263" indent="-449263" eaLnBrk="1" hangingPunct="1">
              <a:spcBef>
                <a:spcPts val="0"/>
              </a:spcBef>
              <a:spcAft>
                <a:spcPts val="600"/>
              </a:spcAft>
              <a:buFont typeface="Symbol" panose="05050102010706020507" pitchFamily="18" charset="2"/>
              <a:buChar char="Þ"/>
              <a:defRPr/>
            </a:pPr>
            <a:r>
              <a:rPr lang="en-GB" altLang="de-DE" sz="2200" b="1" dirty="0" smtClean="0">
                <a:solidFill>
                  <a:srgbClr val="000000"/>
                </a:solidFill>
              </a:rPr>
              <a:t>“Ersatzgesetzgeber” ist vielmehr der Europäische Gerichtshof (EuGH) sowie punktuell nachfolgend die nationalen Gerichte und parallel das Compliance Committee der UN ECE Aarhus-Konvention (ACCC)</a:t>
            </a:r>
            <a:endParaRPr lang="de-DE" altLang="de-DE" sz="2200" b="1" dirty="0">
              <a:solidFill>
                <a:srgbClr val="000000"/>
              </a:solidFill>
            </a:endParaRPr>
          </a:p>
          <a:p>
            <a:pPr eaLnBrk="1" hangingPunct="1">
              <a:spcBef>
                <a:spcPts val="0"/>
              </a:spcBef>
              <a:spcAft>
                <a:spcPts val="600"/>
              </a:spcAft>
              <a:defRPr/>
            </a:pPr>
            <a:endParaRPr lang="en-GB" altLang="de-DE" sz="2200" b="1" dirty="0">
              <a:solidFill>
                <a:srgbClr val="000000"/>
              </a:solidFill>
            </a:endParaRPr>
          </a:p>
          <a:p>
            <a:pPr marL="0" indent="0" eaLnBrk="1" hangingPunct="1">
              <a:lnSpc>
                <a:spcPct val="80000"/>
              </a:lnSpc>
              <a:defRPr/>
            </a:pPr>
            <a:endParaRPr lang="de-DE" altLang="de-DE" b="1" dirty="0">
              <a:solidFill>
                <a:srgbClr val="000000"/>
              </a:solidFill>
            </a:endParaRPr>
          </a:p>
        </p:txBody>
      </p:sp>
      <p:sp>
        <p:nvSpPr>
          <p:cNvPr id="3" name="Foliennummernplatzhalter 2"/>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22D6656A-0295-4B37-9206-DE7AAF0B079B}" type="slidenum">
              <a:rPr lang="de-DE" altLang="de-DE" sz="1400">
                <a:solidFill>
                  <a:srgbClr val="000000"/>
                </a:solidFill>
              </a:rPr>
              <a:pPr eaLnBrk="1" hangingPunct="1"/>
              <a:t>7</a:t>
            </a:fld>
            <a:endParaRPr lang="de-DE" altLang="de-DE" sz="1400" dirty="0">
              <a:solidFill>
                <a:srgbClr val="000000"/>
              </a:solidFill>
            </a:endParaRPr>
          </a:p>
        </p:txBody>
      </p:sp>
    </p:spTree>
    <p:extLst>
      <p:ext uri="{BB962C8B-B14F-4D97-AF65-F5344CB8AC3E}">
        <p14:creationId xmlns:p14="http://schemas.microsoft.com/office/powerpoint/2010/main" val="24953211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16238" y="260350"/>
            <a:ext cx="5832475" cy="936625"/>
          </a:xfrm>
          <a:solidFill>
            <a:schemeClr val="accent1">
              <a:lumMod val="20000"/>
              <a:lumOff val="80000"/>
            </a:schemeClr>
          </a:solidFill>
        </p:spPr>
        <p:txBody>
          <a:bodyPr/>
          <a:lstStyle/>
          <a:p>
            <a:pPr>
              <a:defRPr/>
            </a:pPr>
            <a:r>
              <a:rPr lang="de-DE" altLang="en-US" sz="2400" dirty="0"/>
              <a:t>I. Völker- und EU-rechtlicher Hintergrund </a:t>
            </a:r>
            <a:r>
              <a:rPr lang="de-DE" altLang="en-US" sz="2400" dirty="0" smtClean="0"/>
              <a:t>(6) </a:t>
            </a:r>
            <a:endParaRPr lang="de-DE" sz="2400" dirty="0"/>
          </a:p>
        </p:txBody>
      </p:sp>
      <p:sp>
        <p:nvSpPr>
          <p:cNvPr id="3" name="Inhaltsplatzhalter 2"/>
          <p:cNvSpPr>
            <a:spLocks noGrp="1"/>
          </p:cNvSpPr>
          <p:nvPr>
            <p:ph idx="1"/>
          </p:nvPr>
        </p:nvSpPr>
        <p:spPr>
          <a:xfrm>
            <a:off x="107504" y="1268413"/>
            <a:ext cx="9036496" cy="5437187"/>
          </a:xfrm>
        </p:spPr>
        <p:txBody>
          <a:bodyPr/>
          <a:lstStyle/>
          <a:p>
            <a:pPr>
              <a:spcBef>
                <a:spcPts val="0"/>
              </a:spcBef>
              <a:spcAft>
                <a:spcPts val="600"/>
              </a:spcAft>
              <a:buFont typeface="Arial" panose="020B0604020202020204" pitchFamily="34" charset="0"/>
              <a:buChar char="•"/>
              <a:defRPr/>
            </a:pPr>
            <a:endParaRPr lang="de-DE" sz="2000" b="1" dirty="0" smtClean="0"/>
          </a:p>
          <a:p>
            <a:pPr>
              <a:spcBef>
                <a:spcPts val="0"/>
              </a:spcBef>
              <a:spcAft>
                <a:spcPts val="600"/>
              </a:spcAft>
              <a:buFont typeface="Arial" panose="020B0604020202020204" pitchFamily="34" charset="0"/>
              <a:buChar char="•"/>
              <a:defRPr/>
            </a:pPr>
            <a:r>
              <a:rPr lang="de-DE" sz="2000" b="1" dirty="0" smtClean="0"/>
              <a:t>Seit Beginn der 18. LP Erarbeitung eines umfassenden</a:t>
            </a:r>
            <a:r>
              <a:rPr lang="de-DE" sz="2000" dirty="0" smtClean="0"/>
              <a:t> </a:t>
            </a:r>
            <a:r>
              <a:rPr lang="de-DE" sz="2000" b="1" dirty="0" smtClean="0"/>
              <a:t>GE des BMU(B) </a:t>
            </a:r>
            <a:r>
              <a:rPr lang="de-DE" sz="2000" b="1" dirty="0"/>
              <a:t>zur Anpassung des UmwRG und anderer Vorschriften an </a:t>
            </a:r>
            <a:r>
              <a:rPr lang="de-DE" sz="2000" b="1" dirty="0" smtClean="0"/>
              <a:t>EU- </a:t>
            </a:r>
            <a:r>
              <a:rPr lang="de-DE" sz="2000" b="1" dirty="0"/>
              <a:t>und völkerrechtliche </a:t>
            </a:r>
            <a:r>
              <a:rPr lang="de-DE" sz="2000" b="1" dirty="0" smtClean="0"/>
              <a:t>Bestimmungen</a:t>
            </a:r>
          </a:p>
          <a:p>
            <a:pPr>
              <a:spcBef>
                <a:spcPts val="0"/>
              </a:spcBef>
              <a:spcAft>
                <a:spcPts val="600"/>
              </a:spcAft>
              <a:buFont typeface="Arial" panose="020B0604020202020204" pitchFamily="34" charset="0"/>
              <a:buChar char="•"/>
              <a:defRPr/>
            </a:pPr>
            <a:r>
              <a:rPr lang="de-DE" sz="2000" b="1" dirty="0" smtClean="0">
                <a:solidFill>
                  <a:srgbClr val="000000"/>
                </a:solidFill>
              </a:rPr>
              <a:t>Die Novelle 2017 zum UmwRG stand </a:t>
            </a:r>
            <a:r>
              <a:rPr lang="de-DE" sz="2000" b="1" dirty="0">
                <a:solidFill>
                  <a:srgbClr val="000000"/>
                </a:solidFill>
              </a:rPr>
              <a:t>unter </a:t>
            </a:r>
            <a:r>
              <a:rPr lang="de-DE" sz="2000" b="1" dirty="0" smtClean="0">
                <a:solidFill>
                  <a:srgbClr val="000000"/>
                </a:solidFill>
              </a:rPr>
              <a:t>besonders </a:t>
            </a:r>
            <a:r>
              <a:rPr lang="de-DE" sz="2000" b="1" dirty="0">
                <a:solidFill>
                  <a:srgbClr val="000000"/>
                </a:solidFill>
              </a:rPr>
              <a:t>hohen </a:t>
            </a:r>
            <a:r>
              <a:rPr lang="de-DE" sz="2000" b="1" dirty="0" smtClean="0">
                <a:solidFill>
                  <a:srgbClr val="000000"/>
                </a:solidFill>
              </a:rPr>
              <a:t>Zeitdruck; notwendig </a:t>
            </a:r>
            <a:r>
              <a:rPr lang="de-DE" sz="2000" b="1" dirty="0">
                <a:solidFill>
                  <a:srgbClr val="000000"/>
                </a:solidFill>
              </a:rPr>
              <a:t>wegen</a:t>
            </a:r>
          </a:p>
          <a:p>
            <a:pPr indent="15875">
              <a:spcBef>
                <a:spcPts val="0"/>
              </a:spcBef>
              <a:spcAft>
                <a:spcPts val="600"/>
              </a:spcAft>
              <a:buFont typeface="Symbol" pitchFamily="18" charset="2"/>
              <a:buChar char="Þ"/>
              <a:defRPr/>
            </a:pPr>
            <a:r>
              <a:rPr lang="de-DE" sz="2000" b="1" dirty="0">
                <a:solidFill>
                  <a:srgbClr val="000000"/>
                </a:solidFill>
              </a:rPr>
              <a:t> 	dem </a:t>
            </a:r>
            <a:r>
              <a:rPr lang="de-DE" sz="2000" b="1" dirty="0">
                <a:solidFill>
                  <a:srgbClr val="FF0000"/>
                </a:solidFill>
              </a:rPr>
              <a:t>Urteil des EuGH vom 15.10.2015 </a:t>
            </a:r>
            <a:r>
              <a:rPr lang="de-DE" sz="2000" b="1" dirty="0">
                <a:solidFill>
                  <a:srgbClr val="000000"/>
                </a:solidFill>
              </a:rPr>
              <a:t>	(Rs. C-137/14) </a:t>
            </a:r>
          </a:p>
          <a:p>
            <a:pPr indent="0">
              <a:spcBef>
                <a:spcPts val="0"/>
              </a:spcBef>
              <a:spcAft>
                <a:spcPts val="600"/>
              </a:spcAft>
              <a:defRPr/>
            </a:pPr>
            <a:r>
              <a:rPr lang="de-DE" sz="2000" b="1" dirty="0">
                <a:solidFill>
                  <a:srgbClr val="000000"/>
                </a:solidFill>
              </a:rPr>
              <a:t>	</a:t>
            </a:r>
            <a:r>
              <a:rPr lang="de-DE" sz="1800" b="1" dirty="0">
                <a:solidFill>
                  <a:srgbClr val="000000"/>
                </a:solidFill>
              </a:rPr>
              <a:t>-  </a:t>
            </a:r>
            <a:r>
              <a:rPr lang="de-DE" sz="1800" b="1" dirty="0" smtClean="0">
                <a:solidFill>
                  <a:srgbClr val="000000"/>
                </a:solidFill>
              </a:rPr>
              <a:t>ab </a:t>
            </a:r>
            <a:r>
              <a:rPr lang="de-DE" sz="1800" b="1" dirty="0">
                <a:solidFill>
                  <a:srgbClr val="000000"/>
                </a:solidFill>
              </a:rPr>
              <a:t>Herbst 2016 drohte Zwangsgeldverfahren</a:t>
            </a:r>
          </a:p>
          <a:p>
            <a:pPr marL="901700" indent="-542925">
              <a:spcBef>
                <a:spcPts val="0"/>
              </a:spcBef>
              <a:spcAft>
                <a:spcPts val="600"/>
              </a:spcAft>
              <a:buFont typeface="Symbol" pitchFamily="18" charset="2"/>
              <a:buChar char="Þ"/>
              <a:defRPr/>
            </a:pPr>
            <a:r>
              <a:rPr lang="de-DE" sz="2000" b="1" dirty="0">
                <a:solidFill>
                  <a:srgbClr val="000000"/>
                </a:solidFill>
              </a:rPr>
              <a:t>dem </a:t>
            </a:r>
            <a:r>
              <a:rPr lang="de-DE" sz="2000" b="1" dirty="0">
                <a:solidFill>
                  <a:srgbClr val="FF0000"/>
                </a:solidFill>
              </a:rPr>
              <a:t>Compliance Beschluss V/9h </a:t>
            </a:r>
            <a:r>
              <a:rPr lang="de-DE" sz="2000" b="1" dirty="0">
                <a:solidFill>
                  <a:srgbClr val="000000"/>
                </a:solidFill>
              </a:rPr>
              <a:t>der 5. VSK vom 2.07.2014</a:t>
            </a:r>
          </a:p>
          <a:p>
            <a:pPr marL="715963" indent="185738">
              <a:spcBef>
                <a:spcPts val="0"/>
              </a:spcBef>
              <a:spcAft>
                <a:spcPts val="600"/>
              </a:spcAft>
              <a:defRPr/>
            </a:pPr>
            <a:r>
              <a:rPr lang="de-DE" sz="1800" b="1" dirty="0">
                <a:solidFill>
                  <a:srgbClr val="000000"/>
                </a:solidFill>
              </a:rPr>
              <a:t>	- </a:t>
            </a:r>
            <a:r>
              <a:rPr lang="de-DE" sz="1800" b="1" dirty="0" smtClean="0">
                <a:solidFill>
                  <a:srgbClr val="000000"/>
                </a:solidFill>
              </a:rPr>
              <a:t> (geplant) Bericht </a:t>
            </a:r>
            <a:r>
              <a:rPr lang="de-DE" sz="1800" b="1" dirty="0">
                <a:solidFill>
                  <a:srgbClr val="000000"/>
                </a:solidFill>
              </a:rPr>
              <a:t>von DE zum 31.10.2016 </a:t>
            </a:r>
            <a:r>
              <a:rPr lang="de-DE" sz="1800" b="1" dirty="0" smtClean="0">
                <a:solidFill>
                  <a:srgbClr val="000000"/>
                </a:solidFill>
              </a:rPr>
              <a:t>Basis für Beschl. 6</a:t>
            </a:r>
            <a:r>
              <a:rPr lang="de-DE" sz="1800" b="1" dirty="0">
                <a:solidFill>
                  <a:srgbClr val="000000"/>
                </a:solidFill>
              </a:rPr>
              <a:t>. VSK </a:t>
            </a:r>
            <a:r>
              <a:rPr lang="de-DE" sz="1800" b="1" dirty="0" smtClean="0">
                <a:solidFill>
                  <a:srgbClr val="000000"/>
                </a:solidFill>
              </a:rPr>
              <a:t>2017</a:t>
            </a:r>
          </a:p>
          <a:p>
            <a:pPr marL="361950" indent="-361950">
              <a:spcBef>
                <a:spcPts val="0"/>
              </a:spcBef>
              <a:spcAft>
                <a:spcPts val="600"/>
              </a:spcAft>
              <a:buFont typeface="Arial" panose="020B0604020202020204" pitchFamily="34" charset="0"/>
              <a:buChar char="•"/>
              <a:defRPr/>
            </a:pPr>
            <a:r>
              <a:rPr lang="de-DE" altLang="de-DE" sz="2000" b="1" dirty="0" smtClean="0"/>
              <a:t>Ziele der Bundesregierung bei den laufenden Verfahren: </a:t>
            </a:r>
            <a:endParaRPr lang="de-DE" altLang="de-DE" sz="2000" b="1" dirty="0"/>
          </a:p>
          <a:p>
            <a:pPr marL="0" indent="358775">
              <a:spcBef>
                <a:spcPts val="0"/>
              </a:spcBef>
              <a:spcAft>
                <a:spcPts val="600"/>
              </a:spcAft>
              <a:defRPr/>
            </a:pPr>
            <a:r>
              <a:rPr lang="de-DE" altLang="de-DE" sz="1800" b="1" dirty="0" smtClean="0"/>
              <a:t>-&gt; kein </a:t>
            </a:r>
            <a:r>
              <a:rPr lang="de-DE" altLang="de-DE" sz="1800" b="1" dirty="0"/>
              <a:t>f</a:t>
            </a:r>
            <a:r>
              <a:rPr lang="de-DE" altLang="de-DE" sz="1800" b="1" dirty="0" smtClean="0"/>
              <a:t>inanzielles </a:t>
            </a:r>
            <a:r>
              <a:rPr lang="de-DE" altLang="de-DE" sz="1800" b="1" dirty="0"/>
              <a:t>Sanktionsverfahren der </a:t>
            </a:r>
            <a:r>
              <a:rPr lang="de-DE" altLang="de-DE" sz="1800" b="1" dirty="0" smtClean="0"/>
              <a:t>EU </a:t>
            </a:r>
            <a:endParaRPr lang="de-DE" altLang="de-DE" sz="1800" b="1" dirty="0"/>
          </a:p>
          <a:p>
            <a:pPr marL="715963" indent="-354013">
              <a:spcBef>
                <a:spcPts val="0"/>
              </a:spcBef>
              <a:spcAft>
                <a:spcPts val="600"/>
              </a:spcAft>
              <a:defRPr/>
            </a:pPr>
            <a:r>
              <a:rPr lang="de-DE" altLang="de-DE" sz="1800" b="1" dirty="0" smtClean="0"/>
              <a:t>-&gt; keine völkerrechtliche „Zweitverurteilung“ durch </a:t>
            </a:r>
            <a:br>
              <a:rPr lang="de-DE" altLang="de-DE" sz="1800" b="1" dirty="0" smtClean="0"/>
            </a:br>
            <a:r>
              <a:rPr lang="de-DE" altLang="de-DE" sz="1800" b="1" dirty="0" smtClean="0"/>
              <a:t>6. VSK zur Aarhus-Konvention</a:t>
            </a:r>
            <a:endParaRPr lang="de-DE" altLang="de-DE" sz="1800" b="1" dirty="0"/>
          </a:p>
          <a:p>
            <a:pPr>
              <a:defRPr/>
            </a:pPr>
            <a:endParaRPr lang="de-DE" dirty="0"/>
          </a:p>
        </p:txBody>
      </p:sp>
      <p:sp>
        <p:nvSpPr>
          <p:cNvPr id="4" name="Foliennummernplatzhalter 3"/>
          <p:cNvSpPr>
            <a:spLocks noGrp="1"/>
          </p:cNvSpPr>
          <p:nvPr>
            <p:ph type="sldNum" sz="quarter" idx="12"/>
          </p:nvPr>
        </p:nvSpPr>
        <p:spPr>
          <a:xfrm flipH="1">
            <a:off x="8604250" y="6248400"/>
            <a:ext cx="431800" cy="457200"/>
          </a:xfrm>
        </p:spPr>
        <p:txBody>
          <a:bodyPr/>
          <a:lstStyle/>
          <a:p>
            <a:pPr>
              <a:defRPr/>
            </a:pPr>
            <a:r>
              <a:rPr lang="de-DE" dirty="0">
                <a:latin typeface="+mn-lt"/>
              </a:rPr>
              <a:t>9</a:t>
            </a:r>
          </a:p>
        </p:txBody>
      </p:sp>
    </p:spTree>
    <p:extLst>
      <p:ext uri="{BB962C8B-B14F-4D97-AF65-F5344CB8AC3E}">
        <p14:creationId xmlns:p14="http://schemas.microsoft.com/office/powerpoint/2010/main" val="371559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2843808" y="188913"/>
            <a:ext cx="5904905" cy="1143000"/>
          </a:xfrm>
          <a:solidFill>
            <a:schemeClr val="accent1">
              <a:lumMod val="20000"/>
              <a:lumOff val="80000"/>
            </a:schemeClr>
          </a:solidFill>
        </p:spPr>
        <p:txBody>
          <a:bodyPr/>
          <a:lstStyle/>
          <a:p>
            <a:pPr eaLnBrk="1" hangingPunct="1">
              <a:defRPr/>
            </a:pPr>
            <a:r>
              <a:rPr lang="de-DE" altLang="de-DE" sz="2400" dirty="0" smtClean="0"/>
              <a:t>Übersicht </a:t>
            </a:r>
          </a:p>
        </p:txBody>
      </p:sp>
      <p:sp>
        <p:nvSpPr>
          <p:cNvPr id="3" name="Inhaltsplatzhalter 2"/>
          <p:cNvSpPr>
            <a:spLocks noGrp="1"/>
          </p:cNvSpPr>
          <p:nvPr>
            <p:ph idx="1"/>
          </p:nvPr>
        </p:nvSpPr>
        <p:spPr>
          <a:xfrm>
            <a:off x="539750" y="1557338"/>
            <a:ext cx="8424863" cy="4968875"/>
          </a:xfrm>
        </p:spPr>
        <p:txBody>
          <a:bodyPr/>
          <a:lstStyle/>
          <a:p>
            <a:pPr marL="542925" indent="-542925" eaLnBrk="1" hangingPunct="1">
              <a:buAutoNum type="romanUcPeriod"/>
              <a:defRPr/>
            </a:pPr>
            <a:endParaRPr lang="de-DE" b="1" dirty="0" smtClean="0"/>
          </a:p>
          <a:p>
            <a:pPr marL="542925" indent="-542925" eaLnBrk="1" hangingPunct="1">
              <a:buAutoNum type="romanUcPeriod"/>
              <a:defRPr/>
            </a:pPr>
            <a:r>
              <a:rPr lang="de-DE" sz="2200" b="1" dirty="0" smtClean="0"/>
              <a:t>Völker- und EU-rechtlicher Hintergrund zur Novelle 2017 zum Umwelt-Rechtsbehelfsgesetz (UmwRG)</a:t>
            </a:r>
          </a:p>
          <a:p>
            <a:pPr marL="542925" indent="-542925" eaLnBrk="1" hangingPunct="1">
              <a:buAutoNum type="romanUcPeriod"/>
              <a:defRPr/>
            </a:pPr>
            <a:endParaRPr lang="de-DE" sz="2200" b="1" dirty="0"/>
          </a:p>
          <a:p>
            <a:pPr marL="542925" indent="-542925" eaLnBrk="1" hangingPunct="1">
              <a:buAutoNum type="romanUcPeriod"/>
              <a:defRPr/>
            </a:pPr>
            <a:r>
              <a:rPr lang="de-DE" sz="2200" b="1" dirty="0" smtClean="0">
                <a:solidFill>
                  <a:srgbClr val="FF0000"/>
                </a:solidFill>
              </a:rPr>
              <a:t>Follow-Up zur UmwRG-Novelle 2017, insbesondere die 6. Vertragsstaatenkonferenz zur UN ECE Aarhus-Konvention im September 2017</a:t>
            </a:r>
          </a:p>
          <a:p>
            <a:pPr marL="0" indent="444500" eaLnBrk="1" hangingPunct="1">
              <a:defRPr/>
            </a:pPr>
            <a:r>
              <a:rPr lang="de-DE" sz="2200" b="1" dirty="0" smtClean="0"/>
              <a:t> </a:t>
            </a:r>
          </a:p>
          <a:p>
            <a:pPr marL="542925" indent="-542925" eaLnBrk="1" hangingPunct="1">
              <a:defRPr/>
            </a:pPr>
            <a:r>
              <a:rPr lang="de-DE" sz="2200" b="1" dirty="0" smtClean="0"/>
              <a:t>III.	Aktuelle Entwicklungen und Herausforderungen beim umweltrechtlichen Rechtsschutz, insbesondere durch die aktuelle </a:t>
            </a:r>
            <a:r>
              <a:rPr lang="de-DE" b="1" dirty="0" smtClean="0"/>
              <a:t>Rechtsprechung des EuGH</a:t>
            </a:r>
            <a:endParaRPr lang="de-DE" b="1" dirty="0"/>
          </a:p>
        </p:txBody>
      </p:sp>
      <p:sp>
        <p:nvSpPr>
          <p:cNvPr id="2" name="Foliennummernplatzhalter 1"/>
          <p:cNvSpPr>
            <a:spLocks noGrp="1"/>
          </p:cNvSpPr>
          <p:nvPr>
            <p:ph type="sldNum" sz="quarter" idx="12"/>
          </p:nvPr>
        </p:nvSpPr>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2EB902C-72A3-46FE-BA63-7B4D1606B206}" type="slidenum">
              <a:rPr kumimoji="0" lang="de-DE" altLang="de-DE" sz="14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de-DE" altLang="de-DE"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42069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BMU de Azubi">
  <a:themeElements>
    <a:clrScheme name="TestBMU2">
      <a:dk1>
        <a:srgbClr val="000000"/>
      </a:dk1>
      <a:lt1>
        <a:srgbClr val="FFFFFF"/>
      </a:lt1>
      <a:dk2>
        <a:srgbClr val="000000"/>
      </a:dk2>
      <a:lt2>
        <a:srgbClr val="000000"/>
      </a:lt2>
      <a:accent1>
        <a:srgbClr val="74B917"/>
      </a:accent1>
      <a:accent2>
        <a:srgbClr val="FFDE75"/>
      </a:accent2>
      <a:accent3>
        <a:srgbClr val="890D48"/>
      </a:accent3>
      <a:accent4>
        <a:srgbClr val="E799B5"/>
      </a:accent4>
      <a:accent5>
        <a:srgbClr val="F28502"/>
      </a:accent5>
      <a:accent6>
        <a:srgbClr val="C7E3A2"/>
      </a:accent6>
      <a:hlink>
        <a:srgbClr val="6AAEC9"/>
      </a:hlink>
      <a:folHlink>
        <a:srgbClr val="99B9CC"/>
      </a:folHlink>
    </a:clrScheme>
    <a:fontScheme name="Entwurfsvorlage-BMU">
      <a:majorFont>
        <a:latin typeface="Arial Black"/>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ntwurfsvorlage-BMU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ntwurfsvorlage-BMU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ntwurfsvorlage-BMU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ntwurfsvorlage-BMU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ntwurfsvorlage-BMU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ntwurfsvorlage-BMU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ntwurfsvorlage-BMU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BMU-de-quer.potx" id="{7E0243FC-6595-44FD-9B04-3640CB49012A}" vid="{6E71B684-321E-4355-8E6F-B11C344CDD12}"/>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BMU-de-quer</Template>
  <TotalTime>0</TotalTime>
  <Words>1689</Words>
  <Application>Microsoft Office PowerPoint</Application>
  <PresentationFormat>Bildschirmpräsentation (4:3)</PresentationFormat>
  <Paragraphs>318</Paragraphs>
  <Slides>37</Slides>
  <Notes>1</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BMU de Azubi</vt:lpstr>
      <vt:lpstr>Münsteraner Gespräche zum  Umwelt- und Planungsrecht  Neue Entwicklungen im Umweltrechtsschutz  am 29. Mai 2018  Thema:  Jüngste Entwicklungen des Umweltrechtsschutzes:  EuGH-Rechtsprechung und  Aarhus Compliance Committee</vt:lpstr>
      <vt:lpstr>Übersicht </vt:lpstr>
      <vt:lpstr>I. Völker- und EU-rechtlicher Hintergrund (1) </vt:lpstr>
      <vt:lpstr>I. Völker- und EU-rechtlicher Hintergrund (2) </vt:lpstr>
      <vt:lpstr>I. Völker- und EU-rechtlicher Hintergrund (3)</vt:lpstr>
      <vt:lpstr>I. Völker- und EU-rechtlicher Hintergrund (4) </vt:lpstr>
      <vt:lpstr>I. Völker- und EU-rechtlicher Hintergrund (5) </vt:lpstr>
      <vt:lpstr>I. Völker- und EU-rechtlicher Hintergrund (6) </vt:lpstr>
      <vt:lpstr>Übersicht </vt:lpstr>
      <vt:lpstr>II. Follow-Up zur UmwRG-Novelle 2017</vt:lpstr>
      <vt:lpstr>II. Follow-Up zur UmwRG-Novelle 2017</vt:lpstr>
      <vt:lpstr>Exkurs zum Compliance-mechanismus der Aarhus-Konvention</vt:lpstr>
      <vt:lpstr>Exkurs zum Compliance-mechanismus der Aarhus-Konvention</vt:lpstr>
      <vt:lpstr>Exkurs zum Compliance-mechanismus der Aarhus-Konvention</vt:lpstr>
      <vt:lpstr>6. VSK zur Aarhus-Konvention  </vt:lpstr>
      <vt:lpstr>6. VSK zur Aarhus-Konvention</vt:lpstr>
      <vt:lpstr>6. VSK zur Aarhus-Konvention</vt:lpstr>
      <vt:lpstr>6. VSK zur Aarhus-Konvention</vt:lpstr>
      <vt:lpstr>6. VSK zur Aarhus-Konvention</vt:lpstr>
      <vt:lpstr>6. VSK zur Aarhus-Konvention</vt:lpstr>
      <vt:lpstr>Übersicht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vt:lpstr>
      <vt:lpstr>III. Aktuelle Entwicklungen und Herausforderungen - EU</vt:lpstr>
      <vt:lpstr>III. Aktuelle Entwicklungen und Herausforderungen - EU</vt:lpstr>
      <vt:lpstr>III. Aktuelle Entwicklungen und Herausforderungen - EU</vt:lpstr>
      <vt:lpstr>Vielen Dank für Ihre Aufmerksamkeit!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Konferenz Windenergierecht  am 4. – 5. Juli 2017 in Berlin  Thema: Neue Klagerechte von Umweltverbänden:  Änderungen durch die Novelle 2017 zum Umwelt-Rechtsbehelfsgesetz</dc:title>
  <dc:creator>Sauer, Matthias</dc:creator>
  <cp:lastModifiedBy>Stephan Steiner</cp:lastModifiedBy>
  <cp:revision>103</cp:revision>
  <cp:lastPrinted>2018-05-28T13:41:54Z</cp:lastPrinted>
  <dcterms:created xsi:type="dcterms:W3CDTF">2018-05-24T15:40:56Z</dcterms:created>
  <dcterms:modified xsi:type="dcterms:W3CDTF">2018-06-05T14:08:42Z</dcterms:modified>
</cp:coreProperties>
</file>